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75" r:id="rId13"/>
    <p:sldId id="267" r:id="rId14"/>
    <p:sldId id="276" r:id="rId15"/>
    <p:sldId id="266" r:id="rId16"/>
    <p:sldId id="268" r:id="rId17"/>
    <p:sldId id="271" r:id="rId18"/>
    <p:sldId id="270" r:id="rId19"/>
    <p:sldId id="272" r:id="rId20"/>
    <p:sldId id="273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795" autoAdjust="0"/>
  </p:normalViewPr>
  <p:slideViewPr>
    <p:cSldViewPr>
      <p:cViewPr varScale="1">
        <p:scale>
          <a:sx n="105" d="100"/>
          <a:sy n="105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8F871-48B8-493C-977F-379008C3C565}" type="datetimeFigureOut">
              <a:rPr lang="en-US" smtClean="0"/>
              <a:pPr/>
              <a:t>5/19/2008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01BE5-D928-4691-AEFE-C445A36E76DE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01BE5-D928-4691-AEFE-C445A36E76D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1DEE-D6F8-4FDD-A370-6976E654CB14}" type="datetime1">
              <a:rPr lang="en-US" smtClean="0"/>
              <a:t>5/22/2008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0" name="Rettango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47EF-36F5-4189-9F4D-D2E55095528F}" type="datetime1">
              <a:rPr lang="en-US" smtClean="0"/>
              <a:t>5/22/2008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E315-EA28-4EB5-918A-B3EACEB4C52E}" type="datetime1">
              <a:rPr lang="en-US" smtClean="0"/>
              <a:t>5/22/2008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1937-0214-4711-B7A5-35E29CB50D77}" type="datetime1">
              <a:rPr lang="en-US" smtClean="0"/>
              <a:t>5/22/2008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B841-7DCA-476D-9CB7-2DA5E2191CD0}" type="datetime1">
              <a:rPr lang="en-US" smtClean="0"/>
              <a:t>5/22/2008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FD3E-13DF-49F4-89ED-64E9FDF719D3}" type="datetime1">
              <a:rPr lang="en-US" smtClean="0"/>
              <a:t>5/22/2008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8EB1-B739-49BE-879A-49971ECEA15D}" type="datetime1">
              <a:rPr lang="en-US" smtClean="0"/>
              <a:t>5/22/2008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C028-1BF0-4E47-B4CC-BA3B490C6062}" type="datetime1">
              <a:rPr lang="en-US" smtClean="0"/>
              <a:t>5/22/2008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605A-6F58-4E67-9250-149F8F8C1298}" type="datetime1">
              <a:rPr lang="en-US" smtClean="0"/>
              <a:t>5/22/2008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F60D3-51B2-4958-8A02-64FDBFF67AD6}" type="datetime1">
              <a:rPr lang="en-US" smtClean="0"/>
              <a:t>5/22/2008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12" name="Rettango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E61DA3F-D4FF-45E8-9BB7-E5F21859BFED}" type="datetime1">
              <a:rPr lang="en-US" smtClean="0"/>
              <a:t>5/22/2008</a:t>
            </a:fld>
            <a:endParaRPr lang="en-US"/>
          </a:p>
        </p:txBody>
      </p:sp>
      <p:sp>
        <p:nvSpPr>
          <p:cNvPr id="11" name="Rettango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DFE1714-FBCE-4769-8170-064733E592D3}" type="datetime1">
              <a:rPr lang="en-US" smtClean="0"/>
              <a:t>5/22/2008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F169357-D534-42A9-B945-10464CF53557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3200400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Distributed Perception and Autonomous  Learning in </a:t>
            </a:r>
            <a:r>
              <a:rPr lang="en-US" dirty="0" err="1" smtClean="0"/>
              <a:t>Swarmanoid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676400"/>
            <a:ext cx="8077200" cy="1499616"/>
          </a:xfrm>
        </p:spPr>
        <p:txBody>
          <a:bodyPr/>
          <a:lstStyle/>
          <a:p>
            <a:r>
              <a:rPr lang="en-US" dirty="0" err="1" smtClean="0"/>
              <a:t>Eliseo</a:t>
            </a:r>
            <a:r>
              <a:rPr lang="en-US" dirty="0" smtClean="0"/>
              <a:t> </a:t>
            </a:r>
            <a:r>
              <a:rPr lang="en-US" dirty="0" err="1" smtClean="0"/>
              <a:t>Ferrante</a:t>
            </a:r>
            <a:endParaRPr lang="en-US" dirty="0" smtClean="0"/>
          </a:p>
          <a:p>
            <a:r>
              <a:rPr lang="en-US" dirty="0" smtClean="0"/>
              <a:t>Robotics Meeting</a:t>
            </a:r>
          </a:p>
          <a:p>
            <a:r>
              <a:rPr lang="en-US" dirty="0" smtClean="0"/>
              <a:t>May 22th 2008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Research Proposal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Eye-b0ts as Reward Managers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</a:t>
            </a:r>
            <a:r>
              <a:rPr lang="en-US" sz="2400" dirty="0" smtClean="0"/>
              <a:t>swarm </a:t>
            </a:r>
            <a:r>
              <a:rPr lang="en-US" sz="2400" dirty="0" smtClean="0"/>
              <a:t>of eye-bots can </a:t>
            </a:r>
            <a:r>
              <a:rPr lang="en-US" sz="2400" dirty="0" smtClean="0"/>
              <a:t>be a support for autonomous learning/evolution/adaptation of foot-</a:t>
            </a:r>
            <a:r>
              <a:rPr lang="en-US" sz="2400" dirty="0" err="1" smtClean="0"/>
              <a:t>bot</a:t>
            </a:r>
            <a:r>
              <a:rPr lang="en-US" sz="2400" dirty="0" smtClean="0"/>
              <a:t> controllers</a:t>
            </a:r>
          </a:p>
          <a:p>
            <a:r>
              <a:rPr lang="en-US" sz="2400" dirty="0" smtClean="0"/>
              <a:t>Idea: </a:t>
            </a:r>
          </a:p>
          <a:p>
            <a:pPr lvl="1"/>
            <a:r>
              <a:rPr lang="en-US" sz="2000" dirty="0" smtClean="0"/>
              <a:t>Use individual eye-</a:t>
            </a:r>
            <a:r>
              <a:rPr lang="en-US" sz="2000" dirty="0" err="1" smtClean="0"/>
              <a:t>bot</a:t>
            </a:r>
            <a:r>
              <a:rPr lang="en-US" sz="2000" dirty="0" smtClean="0"/>
              <a:t> sensory data to detect features of the environment</a:t>
            </a:r>
          </a:p>
          <a:p>
            <a:pPr lvl="1"/>
            <a:r>
              <a:rPr lang="en-US" sz="2000" dirty="0" smtClean="0"/>
              <a:t>Based on this data, build a reward or fitness function that express how good it is to be in that eye-</a:t>
            </a:r>
            <a:r>
              <a:rPr lang="en-US" sz="2000" dirty="0" err="1" smtClean="0"/>
              <a:t>bot’s</a:t>
            </a:r>
            <a:r>
              <a:rPr lang="en-US" sz="2000" dirty="0" smtClean="0"/>
              <a:t> area</a:t>
            </a:r>
          </a:p>
          <a:p>
            <a:pPr lvl="1"/>
            <a:r>
              <a:rPr lang="en-US" sz="2000" dirty="0" smtClean="0"/>
              <a:t>The reward is sent once the foot-</a:t>
            </a:r>
            <a:r>
              <a:rPr lang="en-US" sz="2000" dirty="0" err="1" smtClean="0"/>
              <a:t>bot’s</a:t>
            </a:r>
            <a:r>
              <a:rPr lang="en-US" sz="2000" dirty="0" smtClean="0"/>
              <a:t> presence is detected/signaled</a:t>
            </a:r>
          </a:p>
          <a:p>
            <a:r>
              <a:rPr lang="en-US" sz="2400" dirty="0" smtClean="0"/>
              <a:t>This idea is not restricted by the particular technique used for learning …</a:t>
            </a:r>
          </a:p>
          <a:p>
            <a:pPr lvl="1"/>
            <a:r>
              <a:rPr lang="en-US" sz="2000" dirty="0" smtClean="0"/>
              <a:t>… but it naturally fits the RL framework</a:t>
            </a:r>
          </a:p>
          <a:p>
            <a:r>
              <a:rPr lang="en-US" sz="2400" dirty="0" smtClean="0"/>
              <a:t>Can we do more than navigation?</a:t>
            </a:r>
            <a:endParaRPr lang="en-US" sz="2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Research Proposal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200" dirty="0" smtClean="0"/>
              <a:t>Classification of Techniques (Revisited)</a:t>
            </a:r>
            <a:endParaRPr lang="en-US" sz="4200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152400" y="1371600"/>
            <a:ext cx="4040188" cy="715355"/>
          </a:xfrm>
        </p:spPr>
        <p:txBody>
          <a:bodyPr/>
          <a:lstStyle/>
          <a:p>
            <a:pPr algn="ctr"/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3"/>
          </p:nvPr>
        </p:nvSpPr>
        <p:spPr>
          <a:xfrm>
            <a:off x="5026025" y="1371600"/>
            <a:ext cx="4041775" cy="715355"/>
          </a:xfrm>
        </p:spPr>
        <p:txBody>
          <a:bodyPr/>
          <a:lstStyle/>
          <a:p>
            <a:pPr algn="ctr"/>
            <a:r>
              <a:rPr lang="en-US" dirty="0" smtClean="0"/>
              <a:t>TECHNIQUE</a:t>
            </a:r>
            <a:endParaRPr lang="en-US" dirty="0"/>
          </a:p>
        </p:txBody>
      </p:sp>
      <p:sp>
        <p:nvSpPr>
          <p:cNvPr id="10" name="Rettangolo arrotondato 9"/>
          <p:cNvSpPr/>
          <p:nvPr/>
        </p:nvSpPr>
        <p:spPr>
          <a:xfrm>
            <a:off x="1581150" y="4343400"/>
            <a:ext cx="1228725" cy="55880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Routing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762000" y="6070600"/>
            <a:ext cx="1228725" cy="55880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Normal Routing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2341789" y="5359400"/>
            <a:ext cx="1228725" cy="55880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Adaptive Routing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Freccia in giù 12"/>
          <p:cNvSpPr/>
          <p:nvPr/>
        </p:nvSpPr>
        <p:spPr>
          <a:xfrm rot="1968634">
            <a:off x="1551255" y="4962489"/>
            <a:ext cx="175532" cy="1035535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ccia in giù 13"/>
          <p:cNvSpPr/>
          <p:nvPr/>
        </p:nvSpPr>
        <p:spPr>
          <a:xfrm rot="19499815">
            <a:off x="7523047" y="4894662"/>
            <a:ext cx="175532" cy="118184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ttangolo arrotondato 14"/>
          <p:cNvSpPr/>
          <p:nvPr/>
        </p:nvSpPr>
        <p:spPr>
          <a:xfrm>
            <a:off x="5791200" y="5359400"/>
            <a:ext cx="1228725" cy="55880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Ant-based and RL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7488011" y="6070600"/>
            <a:ext cx="1228725" cy="55880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Distance vector and link state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6434818" y="4343400"/>
            <a:ext cx="1228725" cy="55880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Techniques for navigation in graphs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8" name="Freccia in giù 17"/>
          <p:cNvSpPr/>
          <p:nvPr/>
        </p:nvSpPr>
        <p:spPr>
          <a:xfrm rot="1638140">
            <a:off x="6763896" y="4950333"/>
            <a:ext cx="175532" cy="341747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ccia in giù 18"/>
          <p:cNvSpPr/>
          <p:nvPr/>
        </p:nvSpPr>
        <p:spPr>
          <a:xfrm rot="5400000">
            <a:off x="4372339" y="3975643"/>
            <a:ext cx="152400" cy="1192714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ccia in giù 19"/>
          <p:cNvSpPr/>
          <p:nvPr/>
        </p:nvSpPr>
        <p:spPr>
          <a:xfrm rot="5400000">
            <a:off x="4523922" y="5153481"/>
            <a:ext cx="177799" cy="84364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ccia in giù 20"/>
          <p:cNvSpPr/>
          <p:nvPr/>
        </p:nvSpPr>
        <p:spPr>
          <a:xfrm rot="5400000">
            <a:off x="4430850" y="4583429"/>
            <a:ext cx="152400" cy="353314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ccia in giù 21"/>
          <p:cNvSpPr/>
          <p:nvPr/>
        </p:nvSpPr>
        <p:spPr>
          <a:xfrm rot="18970742">
            <a:off x="2464001" y="4968917"/>
            <a:ext cx="175532" cy="341747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ttangolo arrotondato 23"/>
          <p:cNvSpPr/>
          <p:nvPr/>
        </p:nvSpPr>
        <p:spPr>
          <a:xfrm>
            <a:off x="1590675" y="2133600"/>
            <a:ext cx="1228725" cy="55880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Problem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6400800" y="2108200"/>
            <a:ext cx="1228725" cy="55880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Reinforcement Learning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6" name="Freccia in giù 25"/>
          <p:cNvSpPr/>
          <p:nvPr/>
        </p:nvSpPr>
        <p:spPr>
          <a:xfrm rot="5400000">
            <a:off x="4419600" y="1600200"/>
            <a:ext cx="152400" cy="16764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Nuvola 26"/>
          <p:cNvSpPr/>
          <p:nvPr/>
        </p:nvSpPr>
        <p:spPr>
          <a:xfrm>
            <a:off x="1447800" y="3124200"/>
            <a:ext cx="1524000" cy="838200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More than navigation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8" name="Nuvola 27"/>
          <p:cNvSpPr/>
          <p:nvPr/>
        </p:nvSpPr>
        <p:spPr>
          <a:xfrm>
            <a:off x="6248400" y="3124200"/>
            <a:ext cx="1524000" cy="838200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RL with swarms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9" name="Freccia in giù 28"/>
          <p:cNvSpPr/>
          <p:nvPr/>
        </p:nvSpPr>
        <p:spPr>
          <a:xfrm rot="5400000">
            <a:off x="4495800" y="2438400"/>
            <a:ext cx="152400" cy="21336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ccia in giù 30"/>
          <p:cNvSpPr/>
          <p:nvPr/>
        </p:nvSpPr>
        <p:spPr>
          <a:xfrm>
            <a:off x="2133600" y="2743200"/>
            <a:ext cx="152400" cy="38100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ccia in giù 31"/>
          <p:cNvSpPr/>
          <p:nvPr/>
        </p:nvSpPr>
        <p:spPr>
          <a:xfrm>
            <a:off x="2133600" y="3962400"/>
            <a:ext cx="152400" cy="38100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ccia in giù 32"/>
          <p:cNvSpPr/>
          <p:nvPr/>
        </p:nvSpPr>
        <p:spPr>
          <a:xfrm>
            <a:off x="6934200" y="2743200"/>
            <a:ext cx="152400" cy="38100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ccia in giù 33"/>
          <p:cNvSpPr/>
          <p:nvPr/>
        </p:nvSpPr>
        <p:spPr>
          <a:xfrm>
            <a:off x="6934200" y="3962400"/>
            <a:ext cx="152400" cy="38100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egnaposto numero diapositiva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Research Proposal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Reinforcement Learning</a:t>
            </a:r>
            <a:endParaRPr lang="en-US" dirty="0"/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228600" y="1447800"/>
            <a:ext cx="7772400" cy="5257800"/>
          </a:xfrm>
          <a:prstGeom prst="rect">
            <a:avLst/>
          </a:prstGeom>
        </p:spPr>
        <p:txBody>
          <a:bodyPr vert="horz" lIns="54864" tIns="91440" rtlCol="0">
            <a:normAutofit fontScale="925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Learning of an optimal behavior (policy) by direct interaction with the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environment [12]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MDP :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&lt;S, A, P, R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([11])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value function             (             ) contains the long-term value of the state (of the state-action pair) s (</a:t>
            </a: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s,a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optimal policy                        maximizes            or       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RL objective: find              or 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general framework,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but practically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used to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solve simple tasks (mostly discrete) due to complexity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153400" y="6416677"/>
            <a:ext cx="457200" cy="365125"/>
          </a:xfrm>
        </p:spPr>
        <p:txBody>
          <a:bodyPr>
            <a:normAutofit/>
          </a:bodyPr>
          <a:lstStyle/>
          <a:p>
            <a:fld id="{B491D2C1-8FAC-4CF2-9588-62823538075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3810000" y="2590800"/>
            <a:ext cx="1524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Environment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3886200" y="3581400"/>
            <a:ext cx="1371600" cy="6096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Agent</a:t>
            </a:r>
            <a:endParaRPr lang="en-US" sz="1400"/>
          </a:p>
        </p:txBody>
      </p:sp>
      <p:cxnSp>
        <p:nvCxnSpPr>
          <p:cNvPr id="8" name="Connettore 4 7"/>
          <p:cNvCxnSpPr>
            <a:stCxn id="7" idx="3"/>
            <a:endCxn id="6" idx="3"/>
          </p:cNvCxnSpPr>
          <p:nvPr/>
        </p:nvCxnSpPr>
        <p:spPr>
          <a:xfrm flipV="1">
            <a:off x="5257800" y="2857500"/>
            <a:ext cx="76200" cy="1028700"/>
          </a:xfrm>
          <a:prstGeom prst="bentConnector3">
            <a:avLst>
              <a:gd name="adj1" fmla="val 66024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5791200" y="31242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action</a:t>
            </a:r>
            <a:endParaRPr lang="en-US" sz="1200"/>
          </a:p>
        </p:txBody>
      </p:sp>
      <p:cxnSp>
        <p:nvCxnSpPr>
          <p:cNvPr id="10" name="Connettore 4 9"/>
          <p:cNvCxnSpPr>
            <a:stCxn id="6" idx="1"/>
            <a:endCxn id="7" idx="1"/>
          </p:cNvCxnSpPr>
          <p:nvPr/>
        </p:nvCxnSpPr>
        <p:spPr>
          <a:xfrm rot="10800000" flipH="1" flipV="1">
            <a:off x="3810000" y="2857500"/>
            <a:ext cx="76200" cy="1028700"/>
          </a:xfrm>
          <a:prstGeom prst="bentConnector3">
            <a:avLst>
              <a:gd name="adj1" fmla="val -444578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2971800" y="312420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state</a:t>
            </a:r>
            <a:endParaRPr lang="en-US" sz="1200"/>
          </a:p>
        </p:txBody>
      </p:sp>
      <p:cxnSp>
        <p:nvCxnSpPr>
          <p:cNvPr id="12" name="Connettore 2 11"/>
          <p:cNvCxnSpPr>
            <a:stCxn id="6" idx="2"/>
            <a:endCxn id="7" idx="0"/>
          </p:cNvCxnSpPr>
          <p:nvPr/>
        </p:nvCxnSpPr>
        <p:spPr>
          <a:xfrm rot="5400000">
            <a:off x="4343400" y="33528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4564982" y="3200400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reward</a:t>
            </a:r>
            <a:endParaRPr lang="en-US" sz="1200"/>
          </a:p>
        </p:txBody>
      </p:sp>
      <p:graphicFrame>
        <p:nvGraphicFramePr>
          <p:cNvPr id="21" name="Oggetto 20"/>
          <p:cNvGraphicFramePr>
            <a:graphicFrameLocks noChangeAspect="1"/>
          </p:cNvGraphicFramePr>
          <p:nvPr/>
        </p:nvGraphicFramePr>
        <p:xfrm>
          <a:off x="3200399" y="4457699"/>
          <a:ext cx="609601" cy="342901"/>
        </p:xfrm>
        <a:graphic>
          <a:graphicData uri="http://schemas.openxmlformats.org/presentationml/2006/ole">
            <p:oleObj spid="_x0000_s2050" name="Equazione" r:id="rId3" imgW="406080" imgH="22860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905250" y="4495800"/>
          <a:ext cx="819150" cy="342900"/>
        </p:xfrm>
        <a:graphic>
          <a:graphicData uri="http://schemas.openxmlformats.org/presentationml/2006/ole">
            <p:oleObj spid="_x0000_s2051" name="Equazione" r:id="rId4" imgW="545760" imgH="22860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867400" y="5219700"/>
          <a:ext cx="609600" cy="342900"/>
        </p:xfrm>
        <a:graphic>
          <a:graphicData uri="http://schemas.openxmlformats.org/presentationml/2006/ole">
            <p:oleObj spid="_x0000_s2052" name="Equazione" r:id="rId5" imgW="406080" imgH="22860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990850" y="5562600"/>
          <a:ext cx="571500" cy="342900"/>
        </p:xfrm>
        <a:graphic>
          <a:graphicData uri="http://schemas.openxmlformats.org/presentationml/2006/ole">
            <p:oleObj spid="_x0000_s2053" name="Equazione" r:id="rId6" imgW="380880" imgH="228600" progId="Equation.3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4152900" y="5562600"/>
          <a:ext cx="781050" cy="342900"/>
        </p:xfrm>
        <a:graphic>
          <a:graphicData uri="http://schemas.openxmlformats.org/presentationml/2006/ole">
            <p:oleObj spid="_x0000_s2054" name="Equazione" r:id="rId7" imgW="520560" imgH="228600" progId="Equation.3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6953250" y="5219700"/>
          <a:ext cx="819150" cy="342900"/>
        </p:xfrm>
        <a:graphic>
          <a:graphicData uri="http://schemas.openxmlformats.org/presentationml/2006/ole">
            <p:oleObj spid="_x0000_s2055" name="Equazione" r:id="rId8" imgW="545760" imgH="228600" progId="Equation.3">
              <p:embed/>
            </p:oleObj>
          </a:graphicData>
        </a:graphic>
      </p:graphicFrame>
      <p:graphicFrame>
        <p:nvGraphicFramePr>
          <p:cNvPr id="28" name="Oggetto 27"/>
          <p:cNvGraphicFramePr>
            <a:graphicFrameLocks noChangeAspect="1"/>
          </p:cNvGraphicFramePr>
          <p:nvPr/>
        </p:nvGraphicFramePr>
        <p:xfrm>
          <a:off x="3124200" y="5181600"/>
          <a:ext cx="1222375" cy="355600"/>
        </p:xfrm>
        <a:graphic>
          <a:graphicData uri="http://schemas.openxmlformats.org/presentationml/2006/ole">
            <p:oleObj spid="_x0000_s2057" name="Equazione" r:id="rId9" imgW="6984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Research Proposal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Autonomous and Hierarchical Learning</a:t>
            </a:r>
            <a:endParaRPr lang="en-US" sz="4000" dirty="0"/>
          </a:p>
        </p:txBody>
      </p:sp>
      <p:sp>
        <p:nvSpPr>
          <p:cNvPr id="23" name="Segnaposto contenut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7800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Eye-bots are used only for ambient </a:t>
            </a:r>
            <a:r>
              <a:rPr lang="en-US" dirty="0" smtClean="0"/>
              <a:t>shaping and reward management</a:t>
            </a:r>
            <a:endParaRPr lang="en-US" dirty="0" smtClean="0"/>
          </a:p>
          <a:p>
            <a:r>
              <a:rPr lang="en-US" dirty="0" smtClean="0"/>
              <a:t>Foot-bots autonomously learn controllers through exploration and by simple interaction with eye-bots</a:t>
            </a:r>
          </a:p>
          <a:p>
            <a:r>
              <a:rPr lang="en-US" dirty="0" smtClean="0"/>
              <a:t>Controllers are then stored and can be available later as macro-actions</a:t>
            </a:r>
          </a:p>
          <a:p>
            <a:pPr lvl="1"/>
            <a:r>
              <a:rPr lang="en-US" dirty="0" smtClean="0"/>
              <a:t>Using the Markov options </a:t>
            </a:r>
            <a:r>
              <a:rPr lang="en-US" dirty="0" smtClean="0"/>
              <a:t>framework [13]</a:t>
            </a:r>
            <a:endParaRPr lang="en-US" dirty="0" smtClean="0"/>
          </a:p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In navigation, we can tackle multiple targets (even with different importance)</a:t>
            </a:r>
          </a:p>
          <a:p>
            <a:pPr lvl="1"/>
            <a:r>
              <a:rPr lang="en-US" dirty="0" smtClean="0"/>
              <a:t>More than navigation</a:t>
            </a:r>
          </a:p>
          <a:p>
            <a:pPr lvl="1"/>
            <a:r>
              <a:rPr lang="en-US" dirty="0" smtClean="0"/>
              <a:t>Eye-bots do just perception (saving power)</a:t>
            </a:r>
          </a:p>
          <a:p>
            <a:pPr lvl="1"/>
            <a:r>
              <a:rPr lang="en-US" dirty="0" smtClean="0"/>
              <a:t>Controllers can be hierarchically organized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6629400" y="3784600"/>
          <a:ext cx="1600199" cy="406400"/>
        </p:xfrm>
        <a:graphic>
          <a:graphicData uri="http://schemas.openxmlformats.org/presentationml/2006/ole">
            <p:oleObj spid="_x0000_s3074" name="Equazione" r:id="rId3" imgW="799920" imgH="203040" progId="Equation.3">
              <p:embed/>
            </p:oleObj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Research Proposal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More than navigation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can relax the condition that binds one </a:t>
            </a:r>
            <a:r>
              <a:rPr lang="en-US" dirty="0" smtClean="0"/>
              <a:t>eye-</a:t>
            </a:r>
            <a:r>
              <a:rPr lang="en-US" dirty="0" err="1" smtClean="0"/>
              <a:t>bot</a:t>
            </a:r>
            <a:r>
              <a:rPr lang="en-US" dirty="0" smtClean="0"/>
              <a:t> </a:t>
            </a:r>
            <a:r>
              <a:rPr lang="en-US" dirty="0" smtClean="0"/>
              <a:t>with one state</a:t>
            </a:r>
          </a:p>
          <a:p>
            <a:r>
              <a:rPr lang="en-US" dirty="0" smtClean="0"/>
              <a:t>Combine with:</a:t>
            </a:r>
          </a:p>
          <a:p>
            <a:pPr lvl="1"/>
            <a:r>
              <a:rPr lang="en-US" dirty="0" smtClean="0"/>
              <a:t>Internal states</a:t>
            </a:r>
          </a:p>
          <a:p>
            <a:pPr lvl="2"/>
            <a:r>
              <a:rPr lang="en-US" dirty="0" smtClean="0"/>
              <a:t>Battery level</a:t>
            </a:r>
          </a:p>
          <a:p>
            <a:pPr lvl="2"/>
            <a:r>
              <a:rPr lang="en-US" dirty="0" smtClean="0"/>
              <a:t>Actuators status (gripper open/closed)</a:t>
            </a:r>
          </a:p>
          <a:p>
            <a:pPr lvl="2"/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External states</a:t>
            </a:r>
          </a:p>
          <a:p>
            <a:pPr lvl="2"/>
            <a:r>
              <a:rPr lang="en-US" dirty="0" smtClean="0"/>
              <a:t>Morphogenesis shape</a:t>
            </a:r>
          </a:p>
          <a:p>
            <a:pPr lvl="2"/>
            <a:r>
              <a:rPr lang="en-US" dirty="0" smtClean="0"/>
              <a:t>Other landscape info</a:t>
            </a:r>
          </a:p>
          <a:p>
            <a:pPr lvl="2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Research Proposal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Intrinsical</a:t>
            </a:r>
            <a:r>
              <a:rPr lang="en-US" dirty="0" smtClean="0"/>
              <a:t> Motivation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2560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Alternative to traditionally hard-engineered injection of reward</a:t>
            </a:r>
          </a:p>
          <a:p>
            <a:r>
              <a:rPr lang="en-US" sz="2400" dirty="0" smtClean="0"/>
              <a:t>Autonomous agents autonomously and incrementally build skills (i.e. options) by self-assigning rewards through self-motivation </a:t>
            </a:r>
            <a:r>
              <a:rPr lang="en-US" sz="2400" dirty="0" smtClean="0"/>
              <a:t>(</a:t>
            </a:r>
            <a:r>
              <a:rPr lang="en-US" sz="2400" dirty="0" smtClean="0"/>
              <a:t>[14] to [18]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Idea: define an interest function          , detect interesting states and assign high rewards to those states</a:t>
            </a:r>
          </a:p>
          <a:p>
            <a:r>
              <a:rPr lang="en-US" sz="2400" dirty="0" smtClean="0"/>
              <a:t>In </a:t>
            </a:r>
            <a:r>
              <a:rPr lang="en-US" sz="2400" dirty="0" err="1" smtClean="0"/>
              <a:t>Swarmanoid</a:t>
            </a:r>
            <a:r>
              <a:rPr lang="en-US" sz="2400" dirty="0" smtClean="0"/>
              <a:t>: use eye-</a:t>
            </a:r>
            <a:r>
              <a:rPr lang="en-US" sz="2400" dirty="0" err="1" smtClean="0"/>
              <a:t>bot</a:t>
            </a:r>
            <a:r>
              <a:rPr lang="en-US" sz="2400" dirty="0" smtClean="0"/>
              <a:t> lattice and graph-based approaches </a:t>
            </a:r>
            <a:r>
              <a:rPr lang="en-US" sz="2400" dirty="0" smtClean="0"/>
              <a:t>(</a:t>
            </a:r>
            <a:r>
              <a:rPr lang="en-US" sz="2400" dirty="0" smtClean="0"/>
              <a:t>[16] to [18]</a:t>
            </a:r>
            <a:r>
              <a:rPr lang="en-US" sz="2400" dirty="0" smtClean="0"/>
              <a:t>), </a:t>
            </a:r>
            <a:r>
              <a:rPr lang="en-US" sz="2400" dirty="0" smtClean="0"/>
              <a:t>i.e. to detect bottlenecks</a:t>
            </a:r>
            <a:endParaRPr lang="en-US" sz="2000" dirty="0" smtClean="0"/>
          </a:p>
          <a:p>
            <a:pPr lvl="1"/>
            <a:endParaRPr lang="en-US" sz="2000" dirty="0"/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/>
        </p:nvGraphicFramePr>
        <p:xfrm>
          <a:off x="5029200" y="3532809"/>
          <a:ext cx="508000" cy="353391"/>
        </p:xfrm>
        <a:graphic>
          <a:graphicData uri="http://schemas.openxmlformats.org/presentationml/2006/ole">
            <p:oleObj spid="_x0000_s4098" name="Equazione" r:id="rId3" imgW="291960" imgH="203040" progId="Equation.3">
              <p:embed/>
            </p:oleObj>
          </a:graphicData>
        </a:graphic>
      </p:graphicFrame>
      <p:grpSp>
        <p:nvGrpSpPr>
          <p:cNvPr id="78" name="Gruppo 77"/>
          <p:cNvGrpSpPr/>
          <p:nvPr/>
        </p:nvGrpSpPr>
        <p:grpSpPr>
          <a:xfrm>
            <a:off x="3048000" y="5105400"/>
            <a:ext cx="3352800" cy="1664732"/>
            <a:chOff x="3048000" y="5105400"/>
            <a:chExt cx="3352800" cy="1664732"/>
          </a:xfrm>
        </p:grpSpPr>
        <p:sp>
          <p:nvSpPr>
            <p:cNvPr id="6" name="Rettangolo 5"/>
            <p:cNvSpPr/>
            <p:nvPr/>
          </p:nvSpPr>
          <p:spPr>
            <a:xfrm rot="5400000">
              <a:off x="5638800" y="5638800"/>
              <a:ext cx="381000" cy="762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ttangolo 6"/>
            <p:cNvSpPr/>
            <p:nvPr/>
          </p:nvSpPr>
          <p:spPr>
            <a:xfrm>
              <a:off x="3048000" y="5105400"/>
              <a:ext cx="3352800" cy="114300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Connettore 1 7"/>
            <p:cNvCxnSpPr/>
            <p:nvPr/>
          </p:nvCxnSpPr>
          <p:spPr>
            <a:xfrm rot="5400000">
              <a:off x="3925491" y="5296297"/>
              <a:ext cx="38020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8"/>
            <p:cNvCxnSpPr/>
            <p:nvPr/>
          </p:nvCxnSpPr>
          <p:spPr>
            <a:xfrm rot="5400000">
              <a:off x="3925094" y="6057106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rot="5400000">
              <a:off x="5066903" y="5294709"/>
              <a:ext cx="38020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/>
            <p:cNvCxnSpPr/>
            <p:nvPr/>
          </p:nvCxnSpPr>
          <p:spPr>
            <a:xfrm rot="5400000">
              <a:off x="5066506" y="6055518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e 11"/>
            <p:cNvSpPr/>
            <p:nvPr/>
          </p:nvSpPr>
          <p:spPr>
            <a:xfrm>
              <a:off x="3200400" y="5334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e 12"/>
            <p:cNvSpPr/>
            <p:nvPr/>
          </p:nvSpPr>
          <p:spPr>
            <a:xfrm>
              <a:off x="3505200" y="5334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e 13"/>
            <p:cNvSpPr/>
            <p:nvPr/>
          </p:nvSpPr>
          <p:spPr>
            <a:xfrm>
              <a:off x="3810000" y="5334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e 14"/>
            <p:cNvSpPr/>
            <p:nvPr/>
          </p:nvSpPr>
          <p:spPr>
            <a:xfrm>
              <a:off x="32004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e 15"/>
            <p:cNvSpPr/>
            <p:nvPr/>
          </p:nvSpPr>
          <p:spPr>
            <a:xfrm>
              <a:off x="35052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e 16"/>
            <p:cNvSpPr/>
            <p:nvPr/>
          </p:nvSpPr>
          <p:spPr>
            <a:xfrm>
              <a:off x="38100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e 17"/>
            <p:cNvSpPr/>
            <p:nvPr/>
          </p:nvSpPr>
          <p:spPr>
            <a:xfrm>
              <a:off x="3200400" y="59436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e 18"/>
            <p:cNvSpPr/>
            <p:nvPr/>
          </p:nvSpPr>
          <p:spPr>
            <a:xfrm>
              <a:off x="3505200" y="59436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e 19"/>
            <p:cNvSpPr/>
            <p:nvPr/>
          </p:nvSpPr>
          <p:spPr>
            <a:xfrm>
              <a:off x="3810000" y="59436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Connettore 1 20"/>
            <p:cNvCxnSpPr>
              <a:stCxn id="12" idx="6"/>
              <a:endCxn id="13" idx="2"/>
            </p:cNvCxnSpPr>
            <p:nvPr/>
          </p:nvCxnSpPr>
          <p:spPr>
            <a:xfrm>
              <a:off x="3276600" y="5372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21"/>
            <p:cNvCxnSpPr>
              <a:stCxn id="13" idx="6"/>
              <a:endCxn id="14" idx="2"/>
            </p:cNvCxnSpPr>
            <p:nvPr/>
          </p:nvCxnSpPr>
          <p:spPr>
            <a:xfrm>
              <a:off x="3581400" y="5372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>
              <a:stCxn id="12" idx="4"/>
              <a:endCxn id="15" idx="0"/>
            </p:cNvCxnSpPr>
            <p:nvPr/>
          </p:nvCxnSpPr>
          <p:spPr>
            <a:xfrm rot="5400000">
              <a:off x="3124200" y="5524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>
              <a:stCxn id="13" idx="4"/>
              <a:endCxn id="16" idx="0"/>
            </p:cNvCxnSpPr>
            <p:nvPr/>
          </p:nvCxnSpPr>
          <p:spPr>
            <a:xfrm rot="5400000">
              <a:off x="3429000" y="5524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/>
            <p:nvPr/>
          </p:nvCxnSpPr>
          <p:spPr>
            <a:xfrm>
              <a:off x="3581400" y="56769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>
              <a:stCxn id="15" idx="6"/>
              <a:endCxn id="16" idx="2"/>
            </p:cNvCxnSpPr>
            <p:nvPr/>
          </p:nvCxnSpPr>
          <p:spPr>
            <a:xfrm>
              <a:off x="3276600" y="56769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>
              <a:stCxn id="14" idx="4"/>
              <a:endCxn id="17" idx="0"/>
            </p:cNvCxnSpPr>
            <p:nvPr/>
          </p:nvCxnSpPr>
          <p:spPr>
            <a:xfrm rot="5400000">
              <a:off x="3733800" y="5524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>
              <a:stCxn id="16" idx="4"/>
              <a:endCxn id="19" idx="0"/>
            </p:cNvCxnSpPr>
            <p:nvPr/>
          </p:nvCxnSpPr>
          <p:spPr>
            <a:xfrm rot="5400000">
              <a:off x="3429000" y="5829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>
              <a:stCxn id="15" idx="4"/>
              <a:endCxn id="18" idx="0"/>
            </p:cNvCxnSpPr>
            <p:nvPr/>
          </p:nvCxnSpPr>
          <p:spPr>
            <a:xfrm rot="5400000">
              <a:off x="3124200" y="5829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29"/>
            <p:cNvCxnSpPr>
              <a:stCxn id="18" idx="6"/>
              <a:endCxn id="19" idx="2"/>
            </p:cNvCxnSpPr>
            <p:nvPr/>
          </p:nvCxnSpPr>
          <p:spPr>
            <a:xfrm>
              <a:off x="3276600" y="5981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30"/>
            <p:cNvCxnSpPr>
              <a:stCxn id="19" idx="6"/>
              <a:endCxn id="20" idx="2"/>
            </p:cNvCxnSpPr>
            <p:nvPr/>
          </p:nvCxnSpPr>
          <p:spPr>
            <a:xfrm>
              <a:off x="3581400" y="5981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>
              <a:stCxn id="17" idx="4"/>
              <a:endCxn id="20" idx="0"/>
            </p:cNvCxnSpPr>
            <p:nvPr/>
          </p:nvCxnSpPr>
          <p:spPr>
            <a:xfrm rot="5400000">
              <a:off x="3733800" y="5829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e 32"/>
            <p:cNvSpPr/>
            <p:nvPr/>
          </p:nvSpPr>
          <p:spPr>
            <a:xfrm>
              <a:off x="5486400" y="5334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e 33"/>
            <p:cNvSpPr/>
            <p:nvPr/>
          </p:nvSpPr>
          <p:spPr>
            <a:xfrm>
              <a:off x="5791200" y="5334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e 34"/>
            <p:cNvSpPr/>
            <p:nvPr/>
          </p:nvSpPr>
          <p:spPr>
            <a:xfrm>
              <a:off x="6096000" y="5334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e 35"/>
            <p:cNvSpPr/>
            <p:nvPr/>
          </p:nvSpPr>
          <p:spPr>
            <a:xfrm>
              <a:off x="54864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e 36"/>
            <p:cNvSpPr/>
            <p:nvPr/>
          </p:nvSpPr>
          <p:spPr>
            <a:xfrm>
              <a:off x="57912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e 37"/>
            <p:cNvSpPr/>
            <p:nvPr/>
          </p:nvSpPr>
          <p:spPr>
            <a:xfrm>
              <a:off x="60960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e 38"/>
            <p:cNvSpPr/>
            <p:nvPr/>
          </p:nvSpPr>
          <p:spPr>
            <a:xfrm>
              <a:off x="5486400" y="59436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e 39"/>
            <p:cNvSpPr/>
            <p:nvPr/>
          </p:nvSpPr>
          <p:spPr>
            <a:xfrm>
              <a:off x="5791200" y="59436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e 40"/>
            <p:cNvSpPr/>
            <p:nvPr/>
          </p:nvSpPr>
          <p:spPr>
            <a:xfrm>
              <a:off x="6096000" y="59436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Connettore 1 41"/>
            <p:cNvCxnSpPr>
              <a:stCxn id="33" idx="6"/>
              <a:endCxn id="34" idx="2"/>
            </p:cNvCxnSpPr>
            <p:nvPr/>
          </p:nvCxnSpPr>
          <p:spPr>
            <a:xfrm>
              <a:off x="5562600" y="5372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>
              <a:stCxn id="34" idx="6"/>
              <a:endCxn id="35" idx="2"/>
            </p:cNvCxnSpPr>
            <p:nvPr/>
          </p:nvCxnSpPr>
          <p:spPr>
            <a:xfrm>
              <a:off x="5867400" y="5372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>
              <a:stCxn id="33" idx="4"/>
              <a:endCxn id="36" idx="0"/>
            </p:cNvCxnSpPr>
            <p:nvPr/>
          </p:nvCxnSpPr>
          <p:spPr>
            <a:xfrm rot="5400000">
              <a:off x="5410200" y="5524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>
              <a:stCxn id="35" idx="4"/>
              <a:endCxn id="38" idx="0"/>
            </p:cNvCxnSpPr>
            <p:nvPr/>
          </p:nvCxnSpPr>
          <p:spPr>
            <a:xfrm rot="5400000">
              <a:off x="6019800" y="5524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>
              <a:stCxn id="36" idx="4"/>
              <a:endCxn id="39" idx="0"/>
            </p:cNvCxnSpPr>
            <p:nvPr/>
          </p:nvCxnSpPr>
          <p:spPr>
            <a:xfrm rot="5400000">
              <a:off x="5410200" y="5829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46"/>
            <p:cNvCxnSpPr>
              <a:stCxn id="39" idx="6"/>
              <a:endCxn id="40" idx="2"/>
            </p:cNvCxnSpPr>
            <p:nvPr/>
          </p:nvCxnSpPr>
          <p:spPr>
            <a:xfrm>
              <a:off x="5562600" y="5981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47"/>
            <p:cNvCxnSpPr>
              <a:stCxn id="40" idx="6"/>
              <a:endCxn id="41" idx="2"/>
            </p:cNvCxnSpPr>
            <p:nvPr/>
          </p:nvCxnSpPr>
          <p:spPr>
            <a:xfrm>
              <a:off x="5867400" y="5981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>
              <a:stCxn id="38" idx="4"/>
              <a:endCxn id="41" idx="0"/>
            </p:cNvCxnSpPr>
            <p:nvPr/>
          </p:nvCxnSpPr>
          <p:spPr>
            <a:xfrm rot="5400000">
              <a:off x="6019800" y="5829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e 49"/>
            <p:cNvSpPr/>
            <p:nvPr/>
          </p:nvSpPr>
          <p:spPr>
            <a:xfrm>
              <a:off x="4343400" y="5334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e 50"/>
            <p:cNvSpPr/>
            <p:nvPr/>
          </p:nvSpPr>
          <p:spPr>
            <a:xfrm>
              <a:off x="4648200" y="5334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e 51"/>
            <p:cNvSpPr/>
            <p:nvPr/>
          </p:nvSpPr>
          <p:spPr>
            <a:xfrm>
              <a:off x="4953000" y="5334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e 52"/>
            <p:cNvSpPr/>
            <p:nvPr/>
          </p:nvSpPr>
          <p:spPr>
            <a:xfrm>
              <a:off x="43434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e 53"/>
            <p:cNvSpPr/>
            <p:nvPr/>
          </p:nvSpPr>
          <p:spPr>
            <a:xfrm>
              <a:off x="46482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e 54"/>
            <p:cNvSpPr/>
            <p:nvPr/>
          </p:nvSpPr>
          <p:spPr>
            <a:xfrm>
              <a:off x="49530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e 55"/>
            <p:cNvSpPr/>
            <p:nvPr/>
          </p:nvSpPr>
          <p:spPr>
            <a:xfrm>
              <a:off x="4343400" y="59436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e 56"/>
            <p:cNvSpPr/>
            <p:nvPr/>
          </p:nvSpPr>
          <p:spPr>
            <a:xfrm>
              <a:off x="4648200" y="59436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e 57"/>
            <p:cNvSpPr/>
            <p:nvPr/>
          </p:nvSpPr>
          <p:spPr>
            <a:xfrm>
              <a:off x="4953000" y="59436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Connettore 1 58"/>
            <p:cNvCxnSpPr>
              <a:stCxn id="50" idx="6"/>
              <a:endCxn id="51" idx="2"/>
            </p:cNvCxnSpPr>
            <p:nvPr/>
          </p:nvCxnSpPr>
          <p:spPr>
            <a:xfrm>
              <a:off x="4419600" y="5372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59"/>
            <p:cNvCxnSpPr>
              <a:stCxn id="51" idx="6"/>
              <a:endCxn id="52" idx="2"/>
            </p:cNvCxnSpPr>
            <p:nvPr/>
          </p:nvCxnSpPr>
          <p:spPr>
            <a:xfrm>
              <a:off x="4724400" y="5372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60"/>
            <p:cNvCxnSpPr>
              <a:stCxn id="50" idx="4"/>
              <a:endCxn id="53" idx="0"/>
            </p:cNvCxnSpPr>
            <p:nvPr/>
          </p:nvCxnSpPr>
          <p:spPr>
            <a:xfrm rot="5400000">
              <a:off x="4267200" y="5524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61"/>
            <p:cNvCxnSpPr>
              <a:stCxn id="51" idx="4"/>
              <a:endCxn id="54" idx="0"/>
            </p:cNvCxnSpPr>
            <p:nvPr/>
          </p:nvCxnSpPr>
          <p:spPr>
            <a:xfrm rot="5400000">
              <a:off x="4572000" y="5524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2"/>
            <p:cNvCxnSpPr/>
            <p:nvPr/>
          </p:nvCxnSpPr>
          <p:spPr>
            <a:xfrm>
              <a:off x="4724400" y="56769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63"/>
            <p:cNvCxnSpPr>
              <a:stCxn id="53" idx="6"/>
              <a:endCxn id="54" idx="2"/>
            </p:cNvCxnSpPr>
            <p:nvPr/>
          </p:nvCxnSpPr>
          <p:spPr>
            <a:xfrm>
              <a:off x="4419600" y="56769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>
              <a:stCxn id="52" idx="4"/>
              <a:endCxn id="55" idx="0"/>
            </p:cNvCxnSpPr>
            <p:nvPr/>
          </p:nvCxnSpPr>
          <p:spPr>
            <a:xfrm rot="5400000">
              <a:off x="4876800" y="5524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5"/>
            <p:cNvCxnSpPr>
              <a:stCxn id="54" idx="4"/>
              <a:endCxn id="57" idx="0"/>
            </p:cNvCxnSpPr>
            <p:nvPr/>
          </p:nvCxnSpPr>
          <p:spPr>
            <a:xfrm rot="5400000">
              <a:off x="4572000" y="5829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6"/>
            <p:cNvCxnSpPr>
              <a:stCxn id="53" idx="4"/>
              <a:endCxn id="56" idx="0"/>
            </p:cNvCxnSpPr>
            <p:nvPr/>
          </p:nvCxnSpPr>
          <p:spPr>
            <a:xfrm rot="5400000">
              <a:off x="4267200" y="5829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>
              <a:stCxn id="56" idx="6"/>
              <a:endCxn id="57" idx="2"/>
            </p:cNvCxnSpPr>
            <p:nvPr/>
          </p:nvCxnSpPr>
          <p:spPr>
            <a:xfrm>
              <a:off x="4419600" y="5981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8"/>
            <p:cNvCxnSpPr>
              <a:stCxn id="57" idx="6"/>
              <a:endCxn id="58" idx="2"/>
            </p:cNvCxnSpPr>
            <p:nvPr/>
          </p:nvCxnSpPr>
          <p:spPr>
            <a:xfrm>
              <a:off x="4724400" y="5981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69"/>
            <p:cNvCxnSpPr>
              <a:stCxn id="55" idx="4"/>
              <a:endCxn id="58" idx="0"/>
            </p:cNvCxnSpPr>
            <p:nvPr/>
          </p:nvCxnSpPr>
          <p:spPr>
            <a:xfrm rot="5400000">
              <a:off x="4876800" y="5829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70"/>
            <p:cNvCxnSpPr>
              <a:stCxn id="17" idx="6"/>
              <a:endCxn id="53" idx="2"/>
            </p:cNvCxnSpPr>
            <p:nvPr/>
          </p:nvCxnSpPr>
          <p:spPr>
            <a:xfrm>
              <a:off x="3886200" y="5676900"/>
              <a:ext cx="457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1"/>
            <p:cNvCxnSpPr>
              <a:stCxn id="55" idx="6"/>
              <a:endCxn id="36" idx="2"/>
            </p:cNvCxnSpPr>
            <p:nvPr/>
          </p:nvCxnSpPr>
          <p:spPr>
            <a:xfrm>
              <a:off x="5029200" y="5676900"/>
              <a:ext cx="4572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e 72"/>
            <p:cNvSpPr/>
            <p:nvPr/>
          </p:nvSpPr>
          <p:spPr>
            <a:xfrm>
              <a:off x="41148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e 73"/>
            <p:cNvSpPr/>
            <p:nvPr/>
          </p:nvSpPr>
          <p:spPr>
            <a:xfrm>
              <a:off x="5257800" y="5638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Connettore 2 75"/>
            <p:cNvCxnSpPr>
              <a:stCxn id="73" idx="3"/>
            </p:cNvCxnSpPr>
            <p:nvPr/>
          </p:nvCxnSpPr>
          <p:spPr>
            <a:xfrm rot="16200000" flipH="1">
              <a:off x="3962400" y="5867399"/>
              <a:ext cx="773159" cy="4460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2 76"/>
            <p:cNvCxnSpPr>
              <a:stCxn id="74" idx="4"/>
            </p:cNvCxnSpPr>
            <p:nvPr/>
          </p:nvCxnSpPr>
          <p:spPr>
            <a:xfrm rot="5400000">
              <a:off x="4743450" y="5924550"/>
              <a:ext cx="762000" cy="3429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CasellaDiTesto 81"/>
            <p:cNvSpPr txBox="1"/>
            <p:nvPr/>
          </p:nvSpPr>
          <p:spPr>
            <a:xfrm>
              <a:off x="4267200" y="6400800"/>
              <a:ext cx="1277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Interesting!</a:t>
              </a:r>
              <a:endParaRPr lang="en-US" dirty="0"/>
            </a:p>
          </p:txBody>
        </p:sp>
      </p:grpSp>
      <p:sp>
        <p:nvSpPr>
          <p:cNvPr id="79" name="Segnaposto numero diapositiva 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Research Proposal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Possible implementation in </a:t>
            </a:r>
            <a:r>
              <a:rPr lang="en-US" sz="4000" dirty="0" err="1" smtClean="0"/>
              <a:t>Swarmanoid</a:t>
            </a:r>
            <a:endParaRPr lang="en-US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930409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Deploy the eye-</a:t>
            </a:r>
            <a:r>
              <a:rPr lang="en-US" sz="2400" dirty="0" err="1" smtClean="0"/>
              <a:t>bot</a:t>
            </a:r>
            <a:r>
              <a:rPr lang="en-US" sz="2400" dirty="0" smtClean="0"/>
              <a:t> sensor network (ceiling attachment)</a:t>
            </a:r>
          </a:p>
          <a:p>
            <a:r>
              <a:rPr lang="en-US" sz="2400" dirty="0" smtClean="0"/>
              <a:t>Foot-bots navigate the environment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The foot-</a:t>
            </a:r>
            <a:r>
              <a:rPr lang="en-US" sz="2000" dirty="0" err="1" smtClean="0"/>
              <a:t>bot</a:t>
            </a:r>
            <a:r>
              <a:rPr lang="en-US" sz="2000" dirty="0" smtClean="0"/>
              <a:t> propagates a signal in the environment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The eye-bots who gets the signal answers propagating the state and the reward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The foot-</a:t>
            </a:r>
            <a:r>
              <a:rPr lang="en-US" sz="2000" dirty="0" err="1" smtClean="0"/>
              <a:t>bot</a:t>
            </a:r>
            <a:r>
              <a:rPr lang="en-US" sz="2000" dirty="0" smtClean="0"/>
              <a:t> considers, as its current state, the one associated with the strongest signal and disregards the others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It selects amongst a set of available actions, implemented in lower-level controllers, which is fixed if the lattice structure is regular (alternativel</a:t>
            </a:r>
            <a:r>
              <a:rPr lang="en-US" sz="2000" dirty="0" smtClean="0"/>
              <a:t>y it can be sent by eye-bots and/or it can include macro-actions)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After a certain amount of time (or other criteria), </a:t>
            </a:r>
            <a:r>
              <a:rPr lang="en-US" sz="2000" dirty="0" err="1" smtClean="0"/>
              <a:t>goto</a:t>
            </a:r>
            <a:r>
              <a:rPr lang="en-US" sz="2000" dirty="0" smtClean="0"/>
              <a:t> step 1</a:t>
            </a:r>
          </a:p>
          <a:p>
            <a:pPr marL="621792" indent="-457200"/>
            <a:r>
              <a:rPr lang="en-US" sz="2400" dirty="0" smtClean="0"/>
              <a:t>Once we defined how &lt;</a:t>
            </a:r>
            <a:r>
              <a:rPr lang="en-US" sz="2400" dirty="0" err="1" smtClean="0"/>
              <a:t>s,a,r,s</a:t>
            </a:r>
            <a:r>
              <a:rPr lang="en-US" sz="2400" dirty="0" smtClean="0"/>
              <a:t>’&gt; are gathered, theoretically any RL technique can be used for learning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 set of research directions in </a:t>
            </a:r>
            <a:r>
              <a:rPr lang="en-US" dirty="0" err="1" smtClean="0"/>
              <a:t>swarmanoid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Distributed perception and reward management using swarm of eye-bots</a:t>
            </a:r>
          </a:p>
          <a:p>
            <a:pPr lvl="1"/>
            <a:r>
              <a:rPr lang="en-US" dirty="0" smtClean="0"/>
              <a:t>Autonomous Learning using RL</a:t>
            </a:r>
          </a:p>
          <a:p>
            <a:pPr lvl="2"/>
            <a:r>
              <a:rPr lang="en-US" dirty="0" smtClean="0"/>
              <a:t>Alternative to state-of-the-art techniques in swarm robotics</a:t>
            </a:r>
          </a:p>
          <a:p>
            <a:pPr lvl="2"/>
            <a:r>
              <a:rPr lang="en-US" dirty="0" smtClean="0"/>
              <a:t>Takes advantage of the “</a:t>
            </a:r>
            <a:r>
              <a:rPr lang="en-US" dirty="0" err="1" smtClean="0"/>
              <a:t>discretization</a:t>
            </a:r>
            <a:r>
              <a:rPr lang="en-US" dirty="0" smtClean="0"/>
              <a:t>” performed the eye-bots swarm</a:t>
            </a:r>
          </a:p>
          <a:p>
            <a:r>
              <a:rPr lang="en-US" dirty="0" smtClean="0"/>
              <a:t>Somehow big project addition, but decomposable in relatively small self-contained sub-projects:</a:t>
            </a:r>
          </a:p>
          <a:p>
            <a:pPr lvl="1"/>
            <a:r>
              <a:rPr lang="en-US" dirty="0" smtClean="0"/>
              <a:t>Improve existing work on eye-bots sensor networks</a:t>
            </a:r>
          </a:p>
          <a:p>
            <a:pPr lvl="1"/>
            <a:r>
              <a:rPr lang="en-US" dirty="0" smtClean="0"/>
              <a:t>Try RL for navigation</a:t>
            </a:r>
          </a:p>
          <a:p>
            <a:pPr lvl="1"/>
            <a:r>
              <a:rPr lang="en-US" dirty="0" smtClean="0"/>
              <a:t>…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Somehow big project addition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need to carefully organize it into sub-projects, allocate time, if obstacle then refine initial assumptions/choices/goals, etc…</a:t>
            </a:r>
          </a:p>
          <a:p>
            <a:r>
              <a:rPr lang="en-US" dirty="0" smtClean="0">
                <a:sym typeface="Wingdings" pitchFamily="2" charset="2"/>
              </a:rPr>
              <a:t>What about foot-</a:t>
            </a:r>
            <a:r>
              <a:rPr lang="en-US" dirty="0" err="1" smtClean="0">
                <a:sym typeface="Wingdings" pitchFamily="2" charset="2"/>
              </a:rPr>
              <a:t>bot</a:t>
            </a:r>
            <a:r>
              <a:rPr lang="en-US" dirty="0" smtClean="0">
                <a:sym typeface="Wingdings" pitchFamily="2" charset="2"/>
              </a:rPr>
              <a:t> swarming?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Take MARL and Social Learning into account</a:t>
            </a:r>
          </a:p>
          <a:p>
            <a:r>
              <a:rPr lang="en-US" dirty="0" smtClean="0">
                <a:sym typeface="Wingdings" pitchFamily="2" charset="2"/>
              </a:rPr>
              <a:t>What about hand-bots?</a:t>
            </a:r>
          </a:p>
          <a:p>
            <a:r>
              <a:rPr lang="en-US" dirty="0" smtClean="0">
                <a:sym typeface="Wingdings" pitchFamily="2" charset="2"/>
              </a:rPr>
              <a:t>What about </a:t>
            </a:r>
            <a:r>
              <a:rPr lang="en-US" dirty="0" err="1" smtClean="0">
                <a:sym typeface="Wingdings" pitchFamily="2" charset="2"/>
              </a:rPr>
              <a:t>adaptivity</a:t>
            </a:r>
            <a:r>
              <a:rPr lang="en-US" dirty="0" smtClean="0">
                <a:sym typeface="Wingdings" pitchFamily="2" charset="2"/>
              </a:rPr>
              <a:t>?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Use Transfer Learning in RL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- 1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5100" dirty="0" smtClean="0"/>
              <a:t>ADAPTIVE ROUTING</a:t>
            </a:r>
          </a:p>
          <a:p>
            <a:endParaRPr lang="en-US" dirty="0" smtClean="0"/>
          </a:p>
          <a:p>
            <a:r>
              <a:rPr lang="en-US" dirty="0" smtClean="0"/>
              <a:t>[1] J. </a:t>
            </a:r>
            <a:r>
              <a:rPr lang="en-US" dirty="0" err="1" smtClean="0"/>
              <a:t>Boyan</a:t>
            </a:r>
            <a:r>
              <a:rPr lang="en-US" dirty="0" smtClean="0"/>
              <a:t> and M. L. Littman. Packet routing in dynamically changing networks: A reinforcement learning approach.</a:t>
            </a:r>
          </a:p>
          <a:p>
            <a:r>
              <a:rPr lang="en-US" dirty="0" smtClean="0"/>
              <a:t>[2] Y.H. Chang, T. Ho, L. P. </a:t>
            </a:r>
            <a:r>
              <a:rPr lang="en-US" dirty="0" err="1" smtClean="0"/>
              <a:t>Kaelbling</a:t>
            </a:r>
            <a:r>
              <a:rPr lang="en-US" dirty="0" smtClean="0"/>
              <a:t>. Mobilized ad-hoc networks: A reinforcement learning approach</a:t>
            </a:r>
          </a:p>
          <a:p>
            <a:r>
              <a:rPr lang="en-US" dirty="0" smtClean="0"/>
              <a:t>[3] G. Di Caro, F. </a:t>
            </a:r>
            <a:r>
              <a:rPr lang="en-US" dirty="0" err="1" smtClean="0"/>
              <a:t>Ducatelle</a:t>
            </a:r>
            <a:r>
              <a:rPr lang="en-US" dirty="0" smtClean="0"/>
              <a:t>, and L. Gambardella, “</a:t>
            </a:r>
            <a:r>
              <a:rPr lang="en-US" dirty="0" err="1" smtClean="0"/>
              <a:t>AntHocNet</a:t>
            </a:r>
            <a:r>
              <a:rPr lang="en-US" dirty="0" smtClean="0"/>
              <a:t>: An ant-based hybrid routing algorithm for mobile </a:t>
            </a:r>
            <a:r>
              <a:rPr lang="en-US" dirty="0" err="1" smtClean="0"/>
              <a:t>adhoc</a:t>
            </a:r>
            <a:r>
              <a:rPr lang="en-US" dirty="0" smtClean="0"/>
              <a:t> networks,”</a:t>
            </a:r>
          </a:p>
          <a:p>
            <a:r>
              <a:rPr lang="en-US" dirty="0" smtClean="0"/>
              <a:t>[4] A. Egorova-Forster1 and A. L. Murphy. A Feedback-Enhanced Learning Approach for Routing in WSN</a:t>
            </a:r>
          </a:p>
          <a:p>
            <a:r>
              <a:rPr lang="en-US" dirty="0" smtClean="0"/>
              <a:t>[5] L. </a:t>
            </a:r>
            <a:r>
              <a:rPr lang="en-US" dirty="0" err="1" smtClean="0"/>
              <a:t>Peshkin</a:t>
            </a:r>
            <a:r>
              <a:rPr lang="en-US" dirty="0" smtClean="0"/>
              <a:t> and V. </a:t>
            </a:r>
            <a:r>
              <a:rPr lang="en-US" dirty="0" err="1" smtClean="0"/>
              <a:t>Savova</a:t>
            </a:r>
            <a:r>
              <a:rPr lang="en-US" dirty="0" smtClean="0"/>
              <a:t>. Reinforcement Learning for Adaptive Routing </a:t>
            </a:r>
          </a:p>
          <a:p>
            <a:r>
              <a:rPr lang="en-US" dirty="0" smtClean="0"/>
              <a:t>[6] P. Wang and T. Wang.  Adaptive Routing for Sensor Networks using Reinforcement Learning. </a:t>
            </a:r>
          </a:p>
          <a:p>
            <a:r>
              <a:rPr lang="en-US" dirty="0" smtClean="0"/>
              <a:t>[7] D. Subramanian, P. </a:t>
            </a:r>
            <a:r>
              <a:rPr lang="en-US" dirty="0" err="1" smtClean="0"/>
              <a:t>Druschel</a:t>
            </a:r>
            <a:r>
              <a:rPr lang="en-US" dirty="0" smtClean="0"/>
              <a:t>, J. Chen. Ants and Reinforcement Learning: A Case Study in Routing in Dynamic Networks</a:t>
            </a:r>
          </a:p>
          <a:p>
            <a:r>
              <a:rPr lang="en-US" dirty="0" smtClean="0"/>
              <a:t>[8] Collection of related papers http://citeseer.ist.psu.edu/article/subramanian97ants.html</a:t>
            </a:r>
          </a:p>
          <a:p>
            <a:endParaRPr lang="en-US" dirty="0" smtClean="0"/>
          </a:p>
          <a:p>
            <a:pPr>
              <a:buNone/>
            </a:pPr>
            <a:r>
              <a:rPr lang="en-US" sz="5100" dirty="0" smtClean="0"/>
              <a:t>SWARMANOID</a:t>
            </a:r>
          </a:p>
          <a:p>
            <a:endParaRPr lang="en-US" dirty="0" smtClean="0"/>
          </a:p>
          <a:p>
            <a:r>
              <a:rPr lang="en-US" dirty="0" smtClean="0"/>
              <a:t>[9] S. </a:t>
            </a:r>
            <a:r>
              <a:rPr lang="en-US" dirty="0" err="1" smtClean="0"/>
              <a:t>Nouyan</a:t>
            </a:r>
            <a:r>
              <a:rPr lang="en-US" dirty="0" smtClean="0"/>
              <a:t> and M. </a:t>
            </a:r>
            <a:r>
              <a:rPr lang="en-US" dirty="0" err="1" smtClean="0"/>
              <a:t>Dorigo</a:t>
            </a:r>
            <a:r>
              <a:rPr lang="en-US" dirty="0" smtClean="0"/>
              <a:t>. Path Formation in a Robot Swarm.</a:t>
            </a:r>
          </a:p>
          <a:p>
            <a:r>
              <a:rPr lang="en-US" dirty="0" smtClean="0"/>
              <a:t>[10] </a:t>
            </a:r>
            <a:r>
              <a:rPr lang="en-US" dirty="0" err="1" smtClean="0"/>
              <a:t>Swarmanoid</a:t>
            </a:r>
            <a:r>
              <a:rPr lang="en-US" dirty="0" smtClean="0"/>
              <a:t> Deliverable D10 (WIP) - Not linkable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900" dirty="0" smtClean="0"/>
              <a:t>Introduction</a:t>
            </a:r>
          </a:p>
          <a:p>
            <a:r>
              <a:rPr lang="en-US" sz="3900" dirty="0" smtClean="0"/>
              <a:t>State of the Art</a:t>
            </a:r>
          </a:p>
          <a:p>
            <a:pPr lvl="1"/>
            <a:r>
              <a:rPr lang="en-US" sz="2600" dirty="0" err="1" smtClean="0"/>
              <a:t>Swarmanoid</a:t>
            </a:r>
            <a:r>
              <a:rPr lang="en-US" sz="2600" dirty="0" smtClean="0"/>
              <a:t> Project</a:t>
            </a:r>
          </a:p>
          <a:p>
            <a:pPr lvl="1"/>
            <a:r>
              <a:rPr lang="en-US" sz="2600" dirty="0" smtClean="0"/>
              <a:t>Adaptive Routing</a:t>
            </a:r>
          </a:p>
          <a:p>
            <a:r>
              <a:rPr lang="en-US" sz="3900" dirty="0" smtClean="0"/>
              <a:t>Research Proposal</a:t>
            </a:r>
          </a:p>
          <a:p>
            <a:pPr lvl="1"/>
            <a:r>
              <a:rPr lang="en-US" sz="2600" dirty="0" smtClean="0"/>
              <a:t>Eye-bots: Distributed Perception and Reward Management</a:t>
            </a:r>
          </a:p>
          <a:p>
            <a:pPr lvl="1"/>
            <a:r>
              <a:rPr lang="en-US" sz="2600" dirty="0" smtClean="0"/>
              <a:t>Foot-bots: Autonomous and Incremental Learning of Hierarchical Controllers</a:t>
            </a:r>
          </a:p>
          <a:p>
            <a:r>
              <a:rPr lang="en-US" sz="3900" dirty="0" smtClean="0"/>
              <a:t>Conclusions</a:t>
            </a:r>
          </a:p>
          <a:p>
            <a:r>
              <a:rPr lang="en-US" sz="3900" dirty="0" smtClean="0"/>
              <a:t>References </a:t>
            </a:r>
            <a:endParaRPr lang="en-US" sz="3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- 2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REINFORCEMENT LEARNING</a:t>
            </a:r>
          </a:p>
          <a:p>
            <a:r>
              <a:rPr lang="en-US" sz="1600" dirty="0" smtClean="0"/>
              <a:t>[11] R. Bellman. A </a:t>
            </a:r>
            <a:r>
              <a:rPr lang="en-US" sz="1600" dirty="0" err="1" smtClean="0"/>
              <a:t>markovian</a:t>
            </a:r>
            <a:r>
              <a:rPr lang="en-US" sz="1600" dirty="0" smtClean="0"/>
              <a:t> decision process.</a:t>
            </a:r>
          </a:p>
          <a:p>
            <a:r>
              <a:rPr lang="en-US" sz="1600" dirty="0" smtClean="0"/>
              <a:t>[12] R. S. Sutton and A. G. </a:t>
            </a:r>
            <a:r>
              <a:rPr lang="en-US" sz="1600" dirty="0" err="1" smtClean="0"/>
              <a:t>Barto</a:t>
            </a:r>
            <a:r>
              <a:rPr lang="en-US" sz="1600" dirty="0" smtClean="0"/>
              <a:t>. Reinforcement Learning: An Introduction.</a:t>
            </a:r>
          </a:p>
          <a:p>
            <a:r>
              <a:rPr lang="en-US" sz="1600" dirty="0" smtClean="0"/>
              <a:t>[13] R. Sutton, D. </a:t>
            </a:r>
            <a:r>
              <a:rPr lang="en-US" sz="1600" dirty="0" err="1" smtClean="0"/>
              <a:t>Precup</a:t>
            </a:r>
            <a:r>
              <a:rPr lang="en-US" sz="1600" dirty="0" smtClean="0"/>
              <a:t>, and S. Singh. Between </a:t>
            </a:r>
            <a:r>
              <a:rPr lang="en-US" sz="1600" dirty="0" err="1" smtClean="0"/>
              <a:t>mdps</a:t>
            </a:r>
            <a:r>
              <a:rPr lang="en-US" sz="1600" dirty="0" smtClean="0"/>
              <a:t> and semi-</a:t>
            </a:r>
            <a:r>
              <a:rPr lang="en-US" sz="1600" dirty="0" err="1" smtClean="0"/>
              <a:t>mdps</a:t>
            </a:r>
            <a:r>
              <a:rPr lang="en-US" sz="1600" dirty="0" smtClean="0"/>
              <a:t>: Learning, planning, and representing knowledge at multiple temporal scales.</a:t>
            </a:r>
          </a:p>
          <a:p>
            <a:pPr>
              <a:buNone/>
            </a:pPr>
            <a:r>
              <a:rPr lang="en-US" sz="2400" dirty="0" smtClean="0"/>
              <a:t>REINFORCEMENT LEARNING – INTRINSIC MOTIVATION</a:t>
            </a:r>
          </a:p>
          <a:p>
            <a:r>
              <a:rPr lang="en-US" sz="1600" dirty="0" smtClean="0"/>
              <a:t>[14] A. G. </a:t>
            </a:r>
            <a:r>
              <a:rPr lang="en-US" sz="1600" dirty="0" err="1" smtClean="0"/>
              <a:t>Barto</a:t>
            </a:r>
            <a:r>
              <a:rPr lang="en-US" sz="1600" dirty="0" smtClean="0"/>
              <a:t>, S. Singh, and N. </a:t>
            </a:r>
            <a:r>
              <a:rPr lang="en-US" sz="1600" dirty="0" err="1" smtClean="0"/>
              <a:t>Chentanez</a:t>
            </a:r>
            <a:r>
              <a:rPr lang="en-US" sz="1600" dirty="0" smtClean="0"/>
              <a:t>. Intrinsically motivated learning of hierarchical collections of skills.</a:t>
            </a:r>
          </a:p>
          <a:p>
            <a:r>
              <a:rPr lang="it-IT" sz="1600" dirty="0" smtClean="0"/>
              <a:t>[15] M. </a:t>
            </a:r>
            <a:r>
              <a:rPr lang="it-IT" sz="1600" dirty="0" err="1" smtClean="0"/>
              <a:t>Restelli</a:t>
            </a:r>
            <a:r>
              <a:rPr lang="it-IT" sz="1600" dirty="0" smtClean="0"/>
              <a:t>, A. </a:t>
            </a:r>
            <a:r>
              <a:rPr lang="it-IT" sz="1600" dirty="0" err="1" smtClean="0"/>
              <a:t>Bonarini</a:t>
            </a:r>
            <a:r>
              <a:rPr lang="it-IT" sz="1600" dirty="0" smtClean="0"/>
              <a:t>, and A. </a:t>
            </a:r>
            <a:r>
              <a:rPr lang="it-IT" sz="1600" dirty="0" err="1" smtClean="0"/>
              <a:t>Lazaric</a:t>
            </a:r>
            <a:r>
              <a:rPr lang="it-IT" sz="1600" dirty="0" smtClean="0"/>
              <a:t>. </a:t>
            </a:r>
            <a:r>
              <a:rPr lang="it-IT" sz="1600" dirty="0" err="1" smtClean="0"/>
              <a:t>Learning</a:t>
            </a:r>
            <a:r>
              <a:rPr lang="it-IT" sz="1600" dirty="0" smtClean="0"/>
              <a:t> </a:t>
            </a:r>
            <a:r>
              <a:rPr lang="en-US" sz="1600" dirty="0" smtClean="0"/>
              <a:t>reusable skills through self-motivation.</a:t>
            </a:r>
          </a:p>
          <a:p>
            <a:r>
              <a:rPr lang="en-US" sz="1600" dirty="0" smtClean="0"/>
              <a:t>[16] I. </a:t>
            </a:r>
            <a:r>
              <a:rPr lang="en-US" sz="1600" dirty="0" err="1" smtClean="0"/>
              <a:t>Menache</a:t>
            </a:r>
            <a:r>
              <a:rPr lang="en-US" sz="1600" dirty="0" smtClean="0"/>
              <a:t>, S. </a:t>
            </a:r>
            <a:r>
              <a:rPr lang="en-US" sz="1600" dirty="0" err="1" smtClean="0"/>
              <a:t>Mannor</a:t>
            </a:r>
            <a:r>
              <a:rPr lang="en-US" sz="1600" dirty="0" smtClean="0"/>
              <a:t>, </a:t>
            </a:r>
            <a:r>
              <a:rPr lang="en-US" sz="1600" dirty="0" err="1" smtClean="0"/>
              <a:t>N.Shimkin</a:t>
            </a:r>
            <a:r>
              <a:rPr lang="en-US" sz="1600" dirty="0" smtClean="0"/>
              <a:t>. Q-Cut - Dynamic discovery of sub-goals in reinforcement learning.</a:t>
            </a:r>
          </a:p>
          <a:p>
            <a:r>
              <a:rPr lang="en-US" sz="1600" dirty="0" smtClean="0"/>
              <a:t>[17] O. </a:t>
            </a:r>
            <a:r>
              <a:rPr lang="en-US" sz="1600" dirty="0" err="1" smtClean="0"/>
              <a:t>Simsek</a:t>
            </a:r>
            <a:r>
              <a:rPr lang="en-US" sz="1600" dirty="0" smtClean="0"/>
              <a:t>, A.P. Wolfe, A. G. </a:t>
            </a:r>
            <a:r>
              <a:rPr lang="en-US" sz="1600" dirty="0" err="1" smtClean="0"/>
              <a:t>Barto</a:t>
            </a:r>
            <a:r>
              <a:rPr lang="en-US" sz="1600" dirty="0" smtClean="0"/>
              <a:t>. Identifying Useful </a:t>
            </a:r>
            <a:r>
              <a:rPr lang="en-US" sz="1600" dirty="0" err="1" smtClean="0"/>
              <a:t>Subgoals</a:t>
            </a:r>
            <a:r>
              <a:rPr lang="en-US" sz="1600" dirty="0" smtClean="0"/>
              <a:t> in Reinforcement Learning by Local Graph Partitioning</a:t>
            </a:r>
          </a:p>
          <a:p>
            <a:r>
              <a:rPr lang="en-US" sz="1600" dirty="0" smtClean="0"/>
              <a:t>[18] O. </a:t>
            </a:r>
            <a:r>
              <a:rPr lang="en-US" sz="1600" dirty="0" err="1" smtClean="0"/>
              <a:t>Simsek</a:t>
            </a:r>
            <a:r>
              <a:rPr lang="en-US" sz="1600" dirty="0" smtClean="0"/>
              <a:t>, A.G. </a:t>
            </a:r>
            <a:r>
              <a:rPr lang="en-US" sz="1600" dirty="0" err="1" smtClean="0"/>
              <a:t>Barto</a:t>
            </a:r>
            <a:r>
              <a:rPr lang="en-US" sz="1600" dirty="0" smtClean="0"/>
              <a:t>. Using relative novelty to identify useful temporal abstractions in reinforcement learning.</a:t>
            </a:r>
            <a:endParaRPr lang="en-US" sz="16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dirty="0" smtClean="0"/>
              <a:t>Any questions?</a:t>
            </a:r>
          </a:p>
          <a:p>
            <a:pPr algn="ctr">
              <a:buNone/>
            </a:pPr>
            <a:r>
              <a:rPr lang="en-US" dirty="0" smtClean="0"/>
              <a:t>Feedback?</a:t>
            </a:r>
          </a:p>
          <a:p>
            <a:pPr algn="ctr">
              <a:buNone/>
            </a:pPr>
            <a:r>
              <a:rPr lang="en-US" dirty="0" smtClean="0"/>
              <a:t>Discussion?</a:t>
            </a:r>
            <a:endParaRPr lang="en-US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err="1" smtClean="0"/>
              <a:t>Swarmanoid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Builds on top of swarm-bots</a:t>
            </a:r>
          </a:p>
          <a:p>
            <a:r>
              <a:rPr lang="en-US" dirty="0" smtClean="0"/>
              <a:t>Towards humanoid swarms through specialization</a:t>
            </a:r>
            <a:endParaRPr lang="en-US" dirty="0"/>
          </a:p>
        </p:txBody>
      </p:sp>
      <p:pic>
        <p:nvPicPr>
          <p:cNvPr id="6" name="Immagine 5" descr="400px-SwarmRobot_or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191000"/>
            <a:ext cx="2235200" cy="1676400"/>
          </a:xfrm>
          <a:prstGeom prst="rect">
            <a:avLst/>
          </a:prstGeom>
        </p:spPr>
      </p:pic>
      <p:pic>
        <p:nvPicPr>
          <p:cNvPr id="8" name="Immagine 7" descr="humanoi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8622" y="3810000"/>
            <a:ext cx="1658178" cy="2514600"/>
          </a:xfrm>
          <a:prstGeom prst="rect">
            <a:avLst/>
          </a:prstGeom>
        </p:spPr>
      </p:pic>
      <p:sp>
        <p:nvSpPr>
          <p:cNvPr id="9" name="Freccia a destra 8"/>
          <p:cNvSpPr/>
          <p:nvPr/>
        </p:nvSpPr>
        <p:spPr>
          <a:xfrm>
            <a:off x="6172200" y="4876800"/>
            <a:ext cx="685800" cy="30480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ccia a destra 11"/>
          <p:cNvSpPr/>
          <p:nvPr/>
        </p:nvSpPr>
        <p:spPr>
          <a:xfrm>
            <a:off x="2895600" y="4876800"/>
            <a:ext cx="685800" cy="30480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Immagine 12" descr="fb_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1000" y="4343400"/>
            <a:ext cx="516142" cy="602166"/>
          </a:xfrm>
          <a:prstGeom prst="rect">
            <a:avLst/>
          </a:prstGeom>
        </p:spPr>
      </p:pic>
      <p:pic>
        <p:nvPicPr>
          <p:cNvPr id="14" name="Immagine 13" descr="hb_corp_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34767" y="5207529"/>
            <a:ext cx="623033" cy="507471"/>
          </a:xfrm>
          <a:prstGeom prst="rect">
            <a:avLst/>
          </a:prstGeom>
        </p:spPr>
      </p:pic>
      <p:pic>
        <p:nvPicPr>
          <p:cNvPr id="15" name="Immagine 14" descr="eyebo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05400" y="4572000"/>
            <a:ext cx="594211" cy="352367"/>
          </a:xfrm>
          <a:prstGeom prst="rect">
            <a:avLst/>
          </a:prstGeom>
        </p:spPr>
      </p:pic>
      <p:sp>
        <p:nvSpPr>
          <p:cNvPr id="16" name="Ovale 15"/>
          <p:cNvSpPr/>
          <p:nvPr/>
        </p:nvSpPr>
        <p:spPr>
          <a:xfrm>
            <a:off x="3810000" y="4038600"/>
            <a:ext cx="2209800" cy="1828800"/>
          </a:xfrm>
          <a:prstGeom prst="ellipse">
            <a:avLst/>
          </a:prstGeom>
          <a:solidFill>
            <a:schemeClr val="accent1">
              <a:alpha val="2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ttangolo 16"/>
          <p:cNvSpPr/>
          <p:nvPr/>
        </p:nvSpPr>
        <p:spPr>
          <a:xfrm>
            <a:off x="3886200" y="5791200"/>
            <a:ext cx="225816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Swarmanoid</a:t>
            </a:r>
            <a:endParaRPr lang="it-IT" sz="2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Heterogeneous Swarming</a:t>
            </a:r>
            <a:endParaRPr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Horizontal Swarming</a:t>
            </a:r>
            <a:endParaRPr lang="en-US" dirty="0"/>
          </a:p>
        </p:txBody>
      </p:sp>
      <p:pic>
        <p:nvPicPr>
          <p:cNvPr id="29" name="Segnaposto contenuto 28" descr="eyebot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3139928"/>
            <a:ext cx="615973" cy="365272"/>
          </a:xfrm>
        </p:spPr>
      </p:pic>
      <p:sp>
        <p:nvSpPr>
          <p:cNvPr id="6" name="Segnaposto tes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Vertical Swarming</a:t>
            </a:r>
            <a:endParaRPr lang="en-US" dirty="0"/>
          </a:p>
        </p:txBody>
      </p:sp>
      <p:pic>
        <p:nvPicPr>
          <p:cNvPr id="30" name="Segnaposto contenuto 29" descr="fb_all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76800" y="4800600"/>
            <a:ext cx="533400" cy="731256"/>
          </a:xfrm>
        </p:spPr>
      </p:pic>
      <p:grpSp>
        <p:nvGrpSpPr>
          <p:cNvPr id="28" name="Gruppo 27"/>
          <p:cNvGrpSpPr/>
          <p:nvPr/>
        </p:nvGrpSpPr>
        <p:grpSpPr>
          <a:xfrm>
            <a:off x="762000" y="2667000"/>
            <a:ext cx="3048000" cy="3352799"/>
            <a:chOff x="533400" y="3048000"/>
            <a:chExt cx="3230881" cy="3529267"/>
          </a:xfrm>
        </p:grpSpPr>
        <p:pic>
          <p:nvPicPr>
            <p:cNvPr id="8" name="Immagine 7" descr="fb_all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6488" y="5814679"/>
              <a:ext cx="516142" cy="602167"/>
            </a:xfrm>
            <a:prstGeom prst="rect">
              <a:avLst/>
            </a:prstGeom>
          </p:spPr>
        </p:pic>
        <p:pic>
          <p:nvPicPr>
            <p:cNvPr id="9" name="Immagine 8" descr="hb_corp_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56561" y="4305162"/>
              <a:ext cx="623033" cy="507471"/>
            </a:xfrm>
            <a:prstGeom prst="rect">
              <a:avLst/>
            </a:prstGeom>
          </p:spPr>
        </p:pic>
        <p:pic>
          <p:nvPicPr>
            <p:cNvPr id="10" name="Immagine 9" descr="eyebot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7389" y="3200400"/>
              <a:ext cx="594211" cy="352367"/>
            </a:xfrm>
            <a:prstGeom prst="rect">
              <a:avLst/>
            </a:prstGeom>
          </p:spPr>
        </p:pic>
        <p:pic>
          <p:nvPicPr>
            <p:cNvPr id="11" name="Immagine 10" descr="fb_all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51927" y="5814679"/>
              <a:ext cx="516142" cy="602167"/>
            </a:xfrm>
            <a:prstGeom prst="rect">
              <a:avLst/>
            </a:prstGeom>
          </p:spPr>
        </p:pic>
        <p:pic>
          <p:nvPicPr>
            <p:cNvPr id="12" name="Immagine 11" descr="fb_all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78875" y="5814678"/>
              <a:ext cx="516142" cy="602167"/>
            </a:xfrm>
            <a:prstGeom prst="rect">
              <a:avLst/>
            </a:prstGeom>
          </p:spPr>
        </p:pic>
        <p:pic>
          <p:nvPicPr>
            <p:cNvPr id="13" name="Immagine 12" descr="fb_all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05823" y="5814678"/>
              <a:ext cx="516142" cy="602167"/>
            </a:xfrm>
            <a:prstGeom prst="rect">
              <a:avLst/>
            </a:prstGeom>
          </p:spPr>
        </p:pic>
        <p:pic>
          <p:nvPicPr>
            <p:cNvPr id="14" name="Immagine 13" descr="hb_corp_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4944" y="4331370"/>
              <a:ext cx="623033" cy="507471"/>
            </a:xfrm>
            <a:prstGeom prst="rect">
              <a:avLst/>
            </a:prstGeom>
          </p:spPr>
        </p:pic>
        <p:pic>
          <p:nvPicPr>
            <p:cNvPr id="15" name="Immagine 14" descr="hb_corp_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45035" y="4331370"/>
              <a:ext cx="623033" cy="507471"/>
            </a:xfrm>
            <a:prstGeom prst="rect">
              <a:avLst/>
            </a:prstGeom>
          </p:spPr>
        </p:pic>
        <p:pic>
          <p:nvPicPr>
            <p:cNvPr id="16" name="Immagine 15" descr="hb_corp_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71983" y="4331370"/>
              <a:ext cx="623033" cy="507471"/>
            </a:xfrm>
            <a:prstGeom prst="rect">
              <a:avLst/>
            </a:prstGeom>
          </p:spPr>
        </p:pic>
        <p:pic>
          <p:nvPicPr>
            <p:cNvPr id="17" name="Immagine 16" descr="eyebot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63189" y="3200400"/>
              <a:ext cx="594211" cy="352367"/>
            </a:xfrm>
            <a:prstGeom prst="rect">
              <a:avLst/>
            </a:prstGeom>
          </p:spPr>
        </p:pic>
        <p:pic>
          <p:nvPicPr>
            <p:cNvPr id="18" name="Immagine 17" descr="eyebot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48989" y="3200400"/>
              <a:ext cx="594211" cy="352367"/>
            </a:xfrm>
            <a:prstGeom prst="rect">
              <a:avLst/>
            </a:prstGeom>
          </p:spPr>
        </p:pic>
        <p:pic>
          <p:nvPicPr>
            <p:cNvPr id="19" name="Immagine 18" descr="eyebot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19400" y="3200400"/>
              <a:ext cx="594211" cy="352367"/>
            </a:xfrm>
            <a:prstGeom prst="rect">
              <a:avLst/>
            </a:prstGeom>
          </p:spPr>
        </p:pic>
        <p:sp>
          <p:nvSpPr>
            <p:cNvPr id="20" name="Ovale 19"/>
            <p:cNvSpPr/>
            <p:nvPr/>
          </p:nvSpPr>
          <p:spPr>
            <a:xfrm>
              <a:off x="533400" y="3048000"/>
              <a:ext cx="3124200" cy="609600"/>
            </a:xfrm>
            <a:prstGeom prst="ellipse">
              <a:avLst/>
            </a:prstGeom>
            <a:solidFill>
              <a:schemeClr val="accent1">
                <a:alpha val="28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e 20"/>
            <p:cNvSpPr/>
            <p:nvPr/>
          </p:nvSpPr>
          <p:spPr>
            <a:xfrm>
              <a:off x="614172" y="5662866"/>
              <a:ext cx="3124200" cy="914401"/>
            </a:xfrm>
            <a:prstGeom prst="ellipse">
              <a:avLst/>
            </a:prstGeom>
            <a:solidFill>
              <a:schemeClr val="accent1">
                <a:alpha val="28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e 21"/>
            <p:cNvSpPr/>
            <p:nvPr/>
          </p:nvSpPr>
          <p:spPr>
            <a:xfrm>
              <a:off x="533400" y="4145220"/>
              <a:ext cx="3230881" cy="908045"/>
            </a:xfrm>
            <a:prstGeom prst="ellipse">
              <a:avLst/>
            </a:prstGeom>
            <a:solidFill>
              <a:schemeClr val="accent1">
                <a:alpha val="28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ccia bidirezionale orizzontale 26"/>
            <p:cNvSpPr/>
            <p:nvPr/>
          </p:nvSpPr>
          <p:spPr>
            <a:xfrm rot="5400000">
              <a:off x="1902314" y="3775229"/>
              <a:ext cx="561474" cy="229965"/>
            </a:xfrm>
            <a:prstGeom prst="leftRigh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" name="Immagine 30" descr="hb_corp_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24400" y="3886200"/>
            <a:ext cx="783125" cy="637868"/>
          </a:xfrm>
          <a:prstGeom prst="rect">
            <a:avLst/>
          </a:prstGeom>
        </p:spPr>
      </p:pic>
      <p:sp>
        <p:nvSpPr>
          <p:cNvPr id="33" name="Freccia bidirezionale orizzontale 32"/>
          <p:cNvSpPr/>
          <p:nvPr/>
        </p:nvSpPr>
        <p:spPr>
          <a:xfrm rot="5400000">
            <a:off x="2063226" y="4730226"/>
            <a:ext cx="533400" cy="216948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e 33"/>
          <p:cNvSpPr/>
          <p:nvPr/>
        </p:nvSpPr>
        <p:spPr>
          <a:xfrm rot="5400000">
            <a:off x="3581400" y="3810000"/>
            <a:ext cx="3048000" cy="914400"/>
          </a:xfrm>
          <a:prstGeom prst="ellipse">
            <a:avLst/>
          </a:prstGeom>
          <a:solidFill>
            <a:schemeClr val="accent1">
              <a:alpha val="2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ccia bidirezionale orizzontale 34"/>
          <p:cNvSpPr/>
          <p:nvPr/>
        </p:nvSpPr>
        <p:spPr>
          <a:xfrm rot="5400000">
            <a:off x="-615426" y="4273026"/>
            <a:ext cx="2514600" cy="216948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Segnaposto contenuto 28" descr="eyebo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3139928"/>
            <a:ext cx="615973" cy="365272"/>
          </a:xfrm>
          <a:prstGeom prst="rect">
            <a:avLst/>
          </a:prstGeom>
        </p:spPr>
      </p:pic>
      <p:pic>
        <p:nvPicPr>
          <p:cNvPr id="37" name="Segnaposto contenuto 29" descr="fb_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4800600"/>
            <a:ext cx="533400" cy="731256"/>
          </a:xfrm>
          <a:prstGeom prst="rect">
            <a:avLst/>
          </a:prstGeom>
        </p:spPr>
      </p:pic>
      <p:pic>
        <p:nvPicPr>
          <p:cNvPr id="38" name="Immagine 37" descr="hb_corp_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0" y="3886200"/>
            <a:ext cx="783125" cy="637868"/>
          </a:xfrm>
          <a:prstGeom prst="rect">
            <a:avLst/>
          </a:prstGeom>
        </p:spPr>
      </p:pic>
      <p:sp>
        <p:nvSpPr>
          <p:cNvPr id="39" name="Ovale 38"/>
          <p:cNvSpPr/>
          <p:nvPr/>
        </p:nvSpPr>
        <p:spPr>
          <a:xfrm rot="5400000">
            <a:off x="4953000" y="3810000"/>
            <a:ext cx="3048000" cy="914400"/>
          </a:xfrm>
          <a:prstGeom prst="ellipse">
            <a:avLst/>
          </a:prstGeom>
          <a:solidFill>
            <a:schemeClr val="accent1">
              <a:alpha val="2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Segnaposto contenuto 28" descr="eyebo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3800" y="3139928"/>
            <a:ext cx="615973" cy="365272"/>
          </a:xfrm>
          <a:prstGeom prst="rect">
            <a:avLst/>
          </a:prstGeom>
        </p:spPr>
      </p:pic>
      <p:pic>
        <p:nvPicPr>
          <p:cNvPr id="41" name="Segnaposto contenuto 29" descr="fb_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4800600"/>
            <a:ext cx="533400" cy="731256"/>
          </a:xfrm>
          <a:prstGeom prst="rect">
            <a:avLst/>
          </a:prstGeom>
        </p:spPr>
      </p:pic>
      <p:pic>
        <p:nvPicPr>
          <p:cNvPr id="42" name="Immagine 41" descr="hb_corp_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67600" y="3886200"/>
            <a:ext cx="783125" cy="637868"/>
          </a:xfrm>
          <a:prstGeom prst="rect">
            <a:avLst/>
          </a:prstGeom>
        </p:spPr>
      </p:pic>
      <p:sp>
        <p:nvSpPr>
          <p:cNvPr id="43" name="Ovale 42"/>
          <p:cNvSpPr/>
          <p:nvPr/>
        </p:nvSpPr>
        <p:spPr>
          <a:xfrm rot="5400000">
            <a:off x="6324600" y="3810000"/>
            <a:ext cx="3048000" cy="914400"/>
          </a:xfrm>
          <a:prstGeom prst="ellipse">
            <a:avLst/>
          </a:prstGeom>
          <a:solidFill>
            <a:schemeClr val="accent1">
              <a:alpha val="2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ccia bidirezionale orizzontale 43"/>
          <p:cNvSpPr/>
          <p:nvPr/>
        </p:nvSpPr>
        <p:spPr>
          <a:xfrm>
            <a:off x="5562600" y="4114800"/>
            <a:ext cx="533400" cy="216948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ccia bidirezionale orizzontale 44"/>
          <p:cNvSpPr/>
          <p:nvPr/>
        </p:nvSpPr>
        <p:spPr>
          <a:xfrm>
            <a:off x="6934200" y="4114800"/>
            <a:ext cx="533400" cy="216948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egnaposto numero diapositiva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mph" presetSubtype="5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6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87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8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  <p:bldP spid="6" grpId="0" build="p"/>
      <p:bldP spid="33" grpId="0" animBg="1"/>
      <p:bldP spid="34" grpId="0" animBg="1"/>
      <p:bldP spid="35" grpId="0" animBg="1"/>
      <p:bldP spid="39" grpId="0" animBg="1"/>
      <p:bldP spid="43" grpId="0" animBg="1"/>
      <p:bldP spid="44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State of the Art - </a:t>
            </a:r>
            <a:r>
              <a:rPr lang="en-US" sz="4000" dirty="0" err="1" smtClean="0"/>
              <a:t>Swarmanoid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 smtClean="0"/>
              <a:t>Robot chaining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Developed by </a:t>
            </a:r>
            <a:r>
              <a:rPr lang="en-US" sz="2400" dirty="0" err="1" smtClean="0"/>
              <a:t>Shervin</a:t>
            </a:r>
            <a:r>
              <a:rPr lang="en-US" sz="2400" dirty="0" smtClean="0"/>
              <a:t> et al. [9] inside Swarm-bots</a:t>
            </a:r>
          </a:p>
          <a:p>
            <a:r>
              <a:rPr lang="en-US" sz="2400" dirty="0" smtClean="0"/>
              <a:t>Chains (Force fields) are formed between a nest and a prey</a:t>
            </a:r>
          </a:p>
          <a:p>
            <a:r>
              <a:rPr lang="en-US" sz="2400" dirty="0" smtClean="0"/>
              <a:t>Simple communication schemas (LEDs) are used to provide navigation</a:t>
            </a:r>
          </a:p>
          <a:p>
            <a:r>
              <a:rPr lang="en-US" sz="2400" dirty="0" smtClean="0"/>
              <a:t>Probabilities of leaving/joining </a:t>
            </a:r>
            <a:r>
              <a:rPr lang="en-US" sz="2400" dirty="0" smtClean="0"/>
              <a:t>structures </a:t>
            </a:r>
            <a:r>
              <a:rPr lang="en-US" sz="2400" dirty="0" smtClean="0"/>
              <a:t>are used to ensure continuous exploration</a:t>
            </a:r>
          </a:p>
          <a:p>
            <a:r>
              <a:rPr lang="en-US" sz="2400" dirty="0" smtClean="0"/>
              <a:t>The final spatial structure “embeds the entire task”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572000"/>
            <a:ext cx="2005013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5720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State of the Art – </a:t>
            </a:r>
            <a:r>
              <a:rPr lang="en-US" sz="4000" dirty="0" err="1" smtClean="0"/>
              <a:t>Swarmanoid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Eye-</a:t>
            </a:r>
            <a:r>
              <a:rPr lang="en-US" dirty="0" err="1" smtClean="0"/>
              <a:t>bot’s</a:t>
            </a:r>
            <a:r>
              <a:rPr lang="en-US" dirty="0" smtClean="0"/>
              <a:t> sensor network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development for </a:t>
            </a:r>
            <a:r>
              <a:rPr lang="en-US" sz="2400" dirty="0" err="1" smtClean="0"/>
              <a:t>Swarmanoid</a:t>
            </a:r>
            <a:r>
              <a:rPr lang="en-US" sz="2400" dirty="0" smtClean="0"/>
              <a:t> by Timothy </a:t>
            </a:r>
            <a:r>
              <a:rPr lang="en-US" sz="2400" dirty="0" err="1" smtClean="0"/>
              <a:t>Stirling</a:t>
            </a:r>
            <a:r>
              <a:rPr lang="en-US" sz="2400" dirty="0" smtClean="0"/>
              <a:t> [10] (EPFL)</a:t>
            </a:r>
          </a:p>
          <a:p>
            <a:r>
              <a:rPr lang="en-US" sz="2400" dirty="0" smtClean="0"/>
              <a:t>Deployment of a distributed (sensor) network of communicating robots in in-door environments</a:t>
            </a:r>
          </a:p>
          <a:p>
            <a:r>
              <a:rPr lang="en-US" sz="2400" dirty="0" smtClean="0"/>
              <a:t>Used (mostly) for navigation and inference of world topology</a:t>
            </a:r>
          </a:p>
          <a:p>
            <a:r>
              <a:rPr lang="en-US" sz="2400" dirty="0" smtClean="0"/>
              <a:t>Result: regular square-lattice formation</a:t>
            </a:r>
          </a:p>
          <a:p>
            <a:r>
              <a:rPr lang="en-US" sz="2400" dirty="0" smtClean="0"/>
              <a:t>Relies on a presence of a target (task) (?)</a:t>
            </a:r>
          </a:p>
          <a:p>
            <a:endParaRPr lang="en-US" sz="2400" dirty="0"/>
          </a:p>
        </p:txBody>
      </p:sp>
      <p:pic>
        <p:nvPicPr>
          <p:cNvPr id="4" name="Immagine 3" descr="latti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4724400"/>
            <a:ext cx="2590800" cy="1803296"/>
          </a:xfrm>
          <a:prstGeom prst="rect">
            <a:avLst/>
          </a:prstGeom>
        </p:spPr>
      </p:pic>
      <p:pic>
        <p:nvPicPr>
          <p:cNvPr id="5" name="Immagine 4" descr="connectivit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800600"/>
            <a:ext cx="2641194" cy="1320597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State of the Art – Adaptive Routing</a:t>
            </a:r>
            <a:br>
              <a:rPr lang="en-US" sz="4000" dirty="0" smtClean="0"/>
            </a:br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Routing: find the shortest path in a network (graph) and provide forwarding rules</a:t>
            </a:r>
          </a:p>
          <a:p>
            <a:r>
              <a:rPr lang="en-US" sz="2400" dirty="0" smtClean="0"/>
              <a:t>“Static” networks can benefit from standard routing protocols</a:t>
            </a:r>
          </a:p>
          <a:p>
            <a:r>
              <a:rPr lang="en-US" sz="2400" dirty="0" smtClean="0"/>
              <a:t>Adaptive routing outperforms non-adaptive routing in networks with changing topology/connectivity (i.e. MANETs)</a:t>
            </a:r>
          </a:p>
          <a:p>
            <a:r>
              <a:rPr lang="en-US" sz="2400" dirty="0" smtClean="0"/>
              <a:t>Ant-based and reinforcement learning </a:t>
            </a:r>
            <a:r>
              <a:rPr lang="en-US" sz="2400" dirty="0" smtClean="0"/>
              <a:t>(RL) techniques </a:t>
            </a:r>
            <a:r>
              <a:rPr lang="en-US" sz="2400" dirty="0" smtClean="0"/>
              <a:t>have extensively been used to tackle the problem ([1] to [8])</a:t>
            </a:r>
          </a:p>
          <a:p>
            <a:r>
              <a:rPr lang="en-US" sz="2400" dirty="0" smtClean="0"/>
              <a:t>Idea: </a:t>
            </a:r>
            <a:r>
              <a:rPr lang="en-US" sz="2400" dirty="0" smtClean="0"/>
              <a:t>reward-based mechanisms produces/learns a routing table in each node</a:t>
            </a:r>
            <a:endParaRPr lang="en-US" sz="2400" dirty="0" smtClean="0"/>
          </a:p>
          <a:p>
            <a:r>
              <a:rPr lang="en-US" sz="2400" dirty="0" smtClean="0"/>
              <a:t>Used also in robotics for navigation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State of the Art – Adaptive Routing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Classification of techniques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1773936"/>
            <a:ext cx="4038600" cy="4623816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TECHNIQUE</a:t>
            </a:r>
            <a:endParaRPr lang="en-US" dirty="0"/>
          </a:p>
        </p:txBody>
      </p:sp>
      <p:sp>
        <p:nvSpPr>
          <p:cNvPr id="6" name="Rettangolo arrotondato 5"/>
          <p:cNvSpPr/>
          <p:nvPr/>
        </p:nvSpPr>
        <p:spPr>
          <a:xfrm>
            <a:off x="1447800" y="2819400"/>
            <a:ext cx="1600200" cy="83820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Routing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381000" y="5410200"/>
            <a:ext cx="1600200" cy="83820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Normal Routing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2438400" y="4343400"/>
            <a:ext cx="1600200" cy="83820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Adaptive Routing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ccia in giù 8"/>
          <p:cNvSpPr/>
          <p:nvPr/>
        </p:nvSpPr>
        <p:spPr>
          <a:xfrm rot="1968634">
            <a:off x="1408867" y="3748033"/>
            <a:ext cx="228600" cy="1553302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ccia in giù 9"/>
          <p:cNvSpPr/>
          <p:nvPr/>
        </p:nvSpPr>
        <p:spPr>
          <a:xfrm rot="19499815">
            <a:off x="7360828" y="3646293"/>
            <a:ext cx="228600" cy="1772762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ttangolo arrotondato 10"/>
          <p:cNvSpPr/>
          <p:nvPr/>
        </p:nvSpPr>
        <p:spPr>
          <a:xfrm>
            <a:off x="5105400" y="4343400"/>
            <a:ext cx="1600200" cy="83820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Ant-based, RL, 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7315200" y="5410200"/>
            <a:ext cx="1600200" cy="83820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Distance </a:t>
            </a:r>
            <a:r>
              <a:rPr lang="en-US" dirty="0" smtClean="0">
                <a:solidFill>
                  <a:schemeClr val="tx1"/>
                </a:solidFill>
              </a:rPr>
              <a:t>vector, </a:t>
            </a:r>
            <a:r>
              <a:rPr lang="en-US" dirty="0" smtClean="0">
                <a:solidFill>
                  <a:schemeClr val="tx1"/>
                </a:solidFill>
              </a:rPr>
              <a:t>link </a:t>
            </a:r>
            <a:r>
              <a:rPr lang="en-US" dirty="0" smtClean="0">
                <a:solidFill>
                  <a:schemeClr val="tx1"/>
                </a:solidFill>
              </a:rPr>
              <a:t>state, 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5943600" y="2819400"/>
            <a:ext cx="1600200" cy="83820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Techniques for navigation in graphs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ccia in giù 13"/>
          <p:cNvSpPr/>
          <p:nvPr/>
        </p:nvSpPr>
        <p:spPr>
          <a:xfrm rot="1638140">
            <a:off x="6372167" y="3729799"/>
            <a:ext cx="228600" cy="51262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ccia in giù 14"/>
          <p:cNvSpPr/>
          <p:nvPr/>
        </p:nvSpPr>
        <p:spPr>
          <a:xfrm rot="5400000">
            <a:off x="4472351" y="2385649"/>
            <a:ext cx="228600" cy="155330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ccia in giù 15"/>
          <p:cNvSpPr/>
          <p:nvPr/>
        </p:nvSpPr>
        <p:spPr>
          <a:xfrm rot="5400000">
            <a:off x="4495800" y="4419600"/>
            <a:ext cx="228600" cy="5334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ccia in giù 16"/>
          <p:cNvSpPr/>
          <p:nvPr/>
        </p:nvSpPr>
        <p:spPr>
          <a:xfrm rot="5400000">
            <a:off x="4548551" y="3528649"/>
            <a:ext cx="228600" cy="460130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ccia in giù 17"/>
          <p:cNvSpPr/>
          <p:nvPr/>
        </p:nvSpPr>
        <p:spPr>
          <a:xfrm rot="18970742">
            <a:off x="2597560" y="3757675"/>
            <a:ext cx="228600" cy="512621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egnaposto numero diapositiva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Research Proposal</a:t>
            </a:r>
            <a:br>
              <a:rPr lang="en-US" sz="3600" dirty="0" smtClean="0"/>
            </a:br>
            <a:r>
              <a:rPr lang="en-US" sz="4100" dirty="0" smtClean="0"/>
              <a:t>Chaining VS “Task-less” Diffusion</a:t>
            </a:r>
            <a:endParaRPr lang="en-US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Builds on top of robot (eye-</a:t>
            </a:r>
            <a:r>
              <a:rPr lang="en-US" sz="2400" dirty="0" err="1" smtClean="0"/>
              <a:t>bot</a:t>
            </a:r>
            <a:r>
              <a:rPr lang="en-US" sz="2400" dirty="0" smtClean="0"/>
              <a:t>) chaining</a:t>
            </a:r>
          </a:p>
          <a:p>
            <a:r>
              <a:rPr lang="en-US" sz="2400" dirty="0" smtClean="0"/>
              <a:t>Idea: diffuse a swarm of eye-bots in a (in-door) environment and enable their self-organization into simple-structured lattices that take into account the spatial constraints of the </a:t>
            </a:r>
            <a:r>
              <a:rPr lang="en-US" sz="2400" dirty="0" smtClean="0"/>
              <a:t>environment</a:t>
            </a:r>
            <a:endParaRPr lang="en-US" sz="2400" dirty="0" smtClean="0"/>
          </a:p>
          <a:p>
            <a:r>
              <a:rPr lang="en-US" sz="2400" dirty="0" smtClean="0"/>
              <a:t>Does </a:t>
            </a:r>
            <a:r>
              <a:rPr lang="en-US" sz="2400" dirty="0" smtClean="0"/>
              <a:t>not rely on the presence of a target (task-less)</a:t>
            </a:r>
          </a:p>
          <a:p>
            <a:r>
              <a:rPr lang="en-US" sz="2400" dirty="0" smtClean="0"/>
              <a:t>Result</a:t>
            </a:r>
            <a:r>
              <a:rPr lang="en-US" sz="2400" dirty="0" smtClean="0"/>
              <a:t>: distributed graph model = perceived representation of the environment</a:t>
            </a:r>
          </a:p>
          <a:p>
            <a:endParaRPr lang="en-US" sz="2400" dirty="0"/>
          </a:p>
        </p:txBody>
      </p:sp>
      <p:grpSp>
        <p:nvGrpSpPr>
          <p:cNvPr id="73" name="Gruppo 72"/>
          <p:cNvGrpSpPr/>
          <p:nvPr/>
        </p:nvGrpSpPr>
        <p:grpSpPr>
          <a:xfrm>
            <a:off x="3200400" y="5181600"/>
            <a:ext cx="2895600" cy="1143000"/>
            <a:chOff x="3200400" y="5181600"/>
            <a:chExt cx="2895600" cy="1143000"/>
          </a:xfrm>
        </p:grpSpPr>
        <p:sp>
          <p:nvSpPr>
            <p:cNvPr id="103" name="Rettangolo 102"/>
            <p:cNvSpPr/>
            <p:nvPr/>
          </p:nvSpPr>
          <p:spPr>
            <a:xfrm rot="5400000">
              <a:off x="5410200" y="5715000"/>
              <a:ext cx="381000" cy="762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ttangolo 4"/>
            <p:cNvSpPr/>
            <p:nvPr/>
          </p:nvSpPr>
          <p:spPr>
            <a:xfrm>
              <a:off x="3200400" y="5181600"/>
              <a:ext cx="2895600" cy="114300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Connettore 1 6"/>
            <p:cNvCxnSpPr/>
            <p:nvPr/>
          </p:nvCxnSpPr>
          <p:spPr>
            <a:xfrm rot="5400000">
              <a:off x="4002485" y="5372497"/>
              <a:ext cx="38020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7"/>
            <p:cNvCxnSpPr/>
            <p:nvPr/>
          </p:nvCxnSpPr>
          <p:spPr>
            <a:xfrm rot="5400000">
              <a:off x="4001294" y="6133306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rot="5400000">
              <a:off x="4990703" y="5370909"/>
              <a:ext cx="38020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rot="5400000">
              <a:off x="4990306" y="6131718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e 14"/>
            <p:cNvSpPr/>
            <p:nvPr/>
          </p:nvSpPr>
          <p:spPr>
            <a:xfrm>
              <a:off x="3352800" y="54102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e 16"/>
            <p:cNvSpPr/>
            <p:nvPr/>
          </p:nvSpPr>
          <p:spPr>
            <a:xfrm>
              <a:off x="3657600" y="54102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e 17"/>
            <p:cNvSpPr/>
            <p:nvPr/>
          </p:nvSpPr>
          <p:spPr>
            <a:xfrm>
              <a:off x="3962400" y="54102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e 18"/>
            <p:cNvSpPr/>
            <p:nvPr/>
          </p:nvSpPr>
          <p:spPr>
            <a:xfrm>
              <a:off x="3352800" y="5715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e 19"/>
            <p:cNvSpPr/>
            <p:nvPr/>
          </p:nvSpPr>
          <p:spPr>
            <a:xfrm>
              <a:off x="3657600" y="5715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e 20"/>
            <p:cNvSpPr/>
            <p:nvPr/>
          </p:nvSpPr>
          <p:spPr>
            <a:xfrm>
              <a:off x="3962400" y="5715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e 21"/>
            <p:cNvSpPr/>
            <p:nvPr/>
          </p:nvSpPr>
          <p:spPr>
            <a:xfrm>
              <a:off x="3352800" y="6019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e 22"/>
            <p:cNvSpPr/>
            <p:nvPr/>
          </p:nvSpPr>
          <p:spPr>
            <a:xfrm>
              <a:off x="3657600" y="6019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e 23"/>
            <p:cNvSpPr/>
            <p:nvPr/>
          </p:nvSpPr>
          <p:spPr>
            <a:xfrm>
              <a:off x="3962400" y="6019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Connettore 1 25"/>
            <p:cNvCxnSpPr>
              <a:stCxn id="15" idx="6"/>
              <a:endCxn id="17" idx="2"/>
            </p:cNvCxnSpPr>
            <p:nvPr/>
          </p:nvCxnSpPr>
          <p:spPr>
            <a:xfrm>
              <a:off x="3429000" y="5448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>
              <a:stCxn id="17" idx="6"/>
              <a:endCxn id="18" idx="2"/>
            </p:cNvCxnSpPr>
            <p:nvPr/>
          </p:nvCxnSpPr>
          <p:spPr>
            <a:xfrm>
              <a:off x="3733800" y="5448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>
              <a:stCxn id="15" idx="4"/>
              <a:endCxn id="19" idx="0"/>
            </p:cNvCxnSpPr>
            <p:nvPr/>
          </p:nvCxnSpPr>
          <p:spPr>
            <a:xfrm rot="5400000">
              <a:off x="3276600" y="5600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>
              <a:stCxn id="17" idx="4"/>
              <a:endCxn id="20" idx="0"/>
            </p:cNvCxnSpPr>
            <p:nvPr/>
          </p:nvCxnSpPr>
          <p:spPr>
            <a:xfrm rot="5400000">
              <a:off x="3581400" y="5600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7"/>
            <p:cNvCxnSpPr/>
            <p:nvPr/>
          </p:nvCxnSpPr>
          <p:spPr>
            <a:xfrm>
              <a:off x="3733800" y="5753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38"/>
            <p:cNvCxnSpPr>
              <a:stCxn id="19" idx="6"/>
              <a:endCxn id="20" idx="2"/>
            </p:cNvCxnSpPr>
            <p:nvPr/>
          </p:nvCxnSpPr>
          <p:spPr>
            <a:xfrm>
              <a:off x="3429000" y="5753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41"/>
            <p:cNvCxnSpPr>
              <a:stCxn id="18" idx="4"/>
              <a:endCxn id="21" idx="0"/>
            </p:cNvCxnSpPr>
            <p:nvPr/>
          </p:nvCxnSpPr>
          <p:spPr>
            <a:xfrm rot="5400000">
              <a:off x="3886200" y="5600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>
              <a:stCxn id="20" idx="4"/>
              <a:endCxn id="23" idx="0"/>
            </p:cNvCxnSpPr>
            <p:nvPr/>
          </p:nvCxnSpPr>
          <p:spPr>
            <a:xfrm rot="5400000">
              <a:off x="3581400" y="5905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47"/>
            <p:cNvCxnSpPr>
              <a:stCxn id="19" idx="4"/>
              <a:endCxn id="22" idx="0"/>
            </p:cNvCxnSpPr>
            <p:nvPr/>
          </p:nvCxnSpPr>
          <p:spPr>
            <a:xfrm rot="5400000">
              <a:off x="3276600" y="5905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50"/>
            <p:cNvCxnSpPr>
              <a:stCxn id="22" idx="6"/>
              <a:endCxn id="23" idx="2"/>
            </p:cNvCxnSpPr>
            <p:nvPr/>
          </p:nvCxnSpPr>
          <p:spPr>
            <a:xfrm>
              <a:off x="3429000" y="60579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>
              <a:stCxn id="23" idx="6"/>
              <a:endCxn id="24" idx="2"/>
            </p:cNvCxnSpPr>
            <p:nvPr/>
          </p:nvCxnSpPr>
          <p:spPr>
            <a:xfrm>
              <a:off x="3733800" y="60579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>
              <a:stCxn id="21" idx="4"/>
              <a:endCxn id="24" idx="0"/>
            </p:cNvCxnSpPr>
            <p:nvPr/>
          </p:nvCxnSpPr>
          <p:spPr>
            <a:xfrm rot="5400000">
              <a:off x="3886200" y="5905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e 60"/>
            <p:cNvSpPr/>
            <p:nvPr/>
          </p:nvSpPr>
          <p:spPr>
            <a:xfrm>
              <a:off x="5257800" y="54102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e 61"/>
            <p:cNvSpPr/>
            <p:nvPr/>
          </p:nvSpPr>
          <p:spPr>
            <a:xfrm>
              <a:off x="5562600" y="54102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e 62"/>
            <p:cNvSpPr/>
            <p:nvPr/>
          </p:nvSpPr>
          <p:spPr>
            <a:xfrm>
              <a:off x="5867400" y="54102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e 63"/>
            <p:cNvSpPr/>
            <p:nvPr/>
          </p:nvSpPr>
          <p:spPr>
            <a:xfrm>
              <a:off x="5257800" y="5715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e 64"/>
            <p:cNvSpPr/>
            <p:nvPr/>
          </p:nvSpPr>
          <p:spPr>
            <a:xfrm>
              <a:off x="5562600" y="5715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e 65"/>
            <p:cNvSpPr/>
            <p:nvPr/>
          </p:nvSpPr>
          <p:spPr>
            <a:xfrm>
              <a:off x="5867400" y="5715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e 66"/>
            <p:cNvSpPr/>
            <p:nvPr/>
          </p:nvSpPr>
          <p:spPr>
            <a:xfrm>
              <a:off x="5257800" y="6019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e 67"/>
            <p:cNvSpPr/>
            <p:nvPr/>
          </p:nvSpPr>
          <p:spPr>
            <a:xfrm>
              <a:off x="5562600" y="6019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e 68"/>
            <p:cNvSpPr/>
            <p:nvPr/>
          </p:nvSpPr>
          <p:spPr>
            <a:xfrm>
              <a:off x="5867400" y="6019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0" name="Connettore 1 69"/>
            <p:cNvCxnSpPr>
              <a:stCxn id="61" idx="6"/>
              <a:endCxn id="62" idx="2"/>
            </p:cNvCxnSpPr>
            <p:nvPr/>
          </p:nvCxnSpPr>
          <p:spPr>
            <a:xfrm>
              <a:off x="5334000" y="5448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70"/>
            <p:cNvCxnSpPr>
              <a:stCxn id="62" idx="6"/>
              <a:endCxn id="63" idx="2"/>
            </p:cNvCxnSpPr>
            <p:nvPr/>
          </p:nvCxnSpPr>
          <p:spPr>
            <a:xfrm>
              <a:off x="5638800" y="5448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1"/>
            <p:cNvCxnSpPr>
              <a:stCxn id="61" idx="4"/>
              <a:endCxn id="64" idx="0"/>
            </p:cNvCxnSpPr>
            <p:nvPr/>
          </p:nvCxnSpPr>
          <p:spPr>
            <a:xfrm rot="5400000">
              <a:off x="5181600" y="5600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75"/>
            <p:cNvCxnSpPr>
              <a:stCxn id="63" idx="4"/>
              <a:endCxn id="66" idx="0"/>
            </p:cNvCxnSpPr>
            <p:nvPr/>
          </p:nvCxnSpPr>
          <p:spPr>
            <a:xfrm rot="5400000">
              <a:off x="5791200" y="5600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77"/>
            <p:cNvCxnSpPr>
              <a:stCxn id="64" idx="4"/>
              <a:endCxn id="67" idx="0"/>
            </p:cNvCxnSpPr>
            <p:nvPr/>
          </p:nvCxnSpPr>
          <p:spPr>
            <a:xfrm rot="5400000">
              <a:off x="5181600" y="5905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/>
            <p:cNvCxnSpPr>
              <a:stCxn id="67" idx="6"/>
              <a:endCxn id="68" idx="2"/>
            </p:cNvCxnSpPr>
            <p:nvPr/>
          </p:nvCxnSpPr>
          <p:spPr>
            <a:xfrm>
              <a:off x="5334000" y="60579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79"/>
            <p:cNvCxnSpPr>
              <a:stCxn id="68" idx="6"/>
              <a:endCxn id="69" idx="2"/>
            </p:cNvCxnSpPr>
            <p:nvPr/>
          </p:nvCxnSpPr>
          <p:spPr>
            <a:xfrm>
              <a:off x="5638800" y="60579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0"/>
            <p:cNvCxnSpPr>
              <a:stCxn id="66" idx="4"/>
              <a:endCxn id="69" idx="0"/>
            </p:cNvCxnSpPr>
            <p:nvPr/>
          </p:nvCxnSpPr>
          <p:spPr>
            <a:xfrm rot="5400000">
              <a:off x="5791200" y="5905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e 81"/>
            <p:cNvSpPr/>
            <p:nvPr/>
          </p:nvSpPr>
          <p:spPr>
            <a:xfrm>
              <a:off x="4343400" y="54102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e 82"/>
            <p:cNvSpPr/>
            <p:nvPr/>
          </p:nvSpPr>
          <p:spPr>
            <a:xfrm>
              <a:off x="4648200" y="54102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e 83"/>
            <p:cNvSpPr/>
            <p:nvPr/>
          </p:nvSpPr>
          <p:spPr>
            <a:xfrm>
              <a:off x="4953000" y="54102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e 84"/>
            <p:cNvSpPr/>
            <p:nvPr/>
          </p:nvSpPr>
          <p:spPr>
            <a:xfrm>
              <a:off x="4343400" y="5715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e 85"/>
            <p:cNvSpPr/>
            <p:nvPr/>
          </p:nvSpPr>
          <p:spPr>
            <a:xfrm>
              <a:off x="4648200" y="5715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e 86"/>
            <p:cNvSpPr/>
            <p:nvPr/>
          </p:nvSpPr>
          <p:spPr>
            <a:xfrm>
              <a:off x="4953000" y="57150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e 87"/>
            <p:cNvSpPr/>
            <p:nvPr/>
          </p:nvSpPr>
          <p:spPr>
            <a:xfrm>
              <a:off x="4343400" y="6019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e 88"/>
            <p:cNvSpPr/>
            <p:nvPr/>
          </p:nvSpPr>
          <p:spPr>
            <a:xfrm>
              <a:off x="4648200" y="6019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e 89"/>
            <p:cNvSpPr/>
            <p:nvPr/>
          </p:nvSpPr>
          <p:spPr>
            <a:xfrm>
              <a:off x="4953000" y="6019800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1" name="Connettore 1 90"/>
            <p:cNvCxnSpPr>
              <a:stCxn id="82" idx="6"/>
              <a:endCxn id="83" idx="2"/>
            </p:cNvCxnSpPr>
            <p:nvPr/>
          </p:nvCxnSpPr>
          <p:spPr>
            <a:xfrm>
              <a:off x="4419600" y="5448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91"/>
            <p:cNvCxnSpPr>
              <a:stCxn id="83" idx="6"/>
              <a:endCxn id="84" idx="2"/>
            </p:cNvCxnSpPr>
            <p:nvPr/>
          </p:nvCxnSpPr>
          <p:spPr>
            <a:xfrm>
              <a:off x="4724400" y="54483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2"/>
            <p:cNvCxnSpPr>
              <a:stCxn id="82" idx="4"/>
              <a:endCxn id="85" idx="0"/>
            </p:cNvCxnSpPr>
            <p:nvPr/>
          </p:nvCxnSpPr>
          <p:spPr>
            <a:xfrm rot="5400000">
              <a:off x="4267200" y="5600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3"/>
            <p:cNvCxnSpPr>
              <a:stCxn id="83" idx="4"/>
              <a:endCxn id="86" idx="0"/>
            </p:cNvCxnSpPr>
            <p:nvPr/>
          </p:nvCxnSpPr>
          <p:spPr>
            <a:xfrm rot="5400000">
              <a:off x="4572000" y="5600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94"/>
            <p:cNvCxnSpPr/>
            <p:nvPr/>
          </p:nvCxnSpPr>
          <p:spPr>
            <a:xfrm>
              <a:off x="4724400" y="5753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5"/>
            <p:cNvCxnSpPr>
              <a:stCxn id="85" idx="6"/>
              <a:endCxn id="86" idx="2"/>
            </p:cNvCxnSpPr>
            <p:nvPr/>
          </p:nvCxnSpPr>
          <p:spPr>
            <a:xfrm>
              <a:off x="4419600" y="5753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96"/>
            <p:cNvCxnSpPr>
              <a:stCxn id="84" idx="4"/>
              <a:endCxn id="87" idx="0"/>
            </p:cNvCxnSpPr>
            <p:nvPr/>
          </p:nvCxnSpPr>
          <p:spPr>
            <a:xfrm rot="5400000">
              <a:off x="4876800" y="56007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97"/>
            <p:cNvCxnSpPr>
              <a:stCxn id="86" idx="4"/>
              <a:endCxn id="89" idx="0"/>
            </p:cNvCxnSpPr>
            <p:nvPr/>
          </p:nvCxnSpPr>
          <p:spPr>
            <a:xfrm rot="5400000">
              <a:off x="4572000" y="5905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8"/>
            <p:cNvCxnSpPr>
              <a:stCxn id="85" idx="4"/>
              <a:endCxn id="88" idx="0"/>
            </p:cNvCxnSpPr>
            <p:nvPr/>
          </p:nvCxnSpPr>
          <p:spPr>
            <a:xfrm rot="5400000">
              <a:off x="4267200" y="5905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>
              <a:stCxn id="88" idx="6"/>
              <a:endCxn id="89" idx="2"/>
            </p:cNvCxnSpPr>
            <p:nvPr/>
          </p:nvCxnSpPr>
          <p:spPr>
            <a:xfrm>
              <a:off x="4419600" y="60579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100"/>
            <p:cNvCxnSpPr>
              <a:stCxn id="89" idx="6"/>
              <a:endCxn id="90" idx="2"/>
            </p:cNvCxnSpPr>
            <p:nvPr/>
          </p:nvCxnSpPr>
          <p:spPr>
            <a:xfrm>
              <a:off x="4724400" y="60579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1"/>
            <p:cNvCxnSpPr>
              <a:stCxn id="87" idx="4"/>
              <a:endCxn id="90" idx="0"/>
            </p:cNvCxnSpPr>
            <p:nvPr/>
          </p:nvCxnSpPr>
          <p:spPr>
            <a:xfrm rot="5400000">
              <a:off x="4876800" y="59055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103"/>
            <p:cNvCxnSpPr>
              <a:stCxn id="21" idx="6"/>
              <a:endCxn id="85" idx="2"/>
            </p:cNvCxnSpPr>
            <p:nvPr/>
          </p:nvCxnSpPr>
          <p:spPr>
            <a:xfrm>
              <a:off x="4038600" y="5753100"/>
              <a:ext cx="3048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106"/>
            <p:cNvCxnSpPr>
              <a:stCxn id="87" idx="6"/>
              <a:endCxn id="64" idx="2"/>
            </p:cNvCxnSpPr>
            <p:nvPr/>
          </p:nvCxnSpPr>
          <p:spPr>
            <a:xfrm>
              <a:off x="5029200" y="5753100"/>
              <a:ext cx="228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Segnaposto numero diapositiva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69357-D534-42A9-B945-10464CF5355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o">
  <a:themeElements>
    <a:clrScheme name="Mo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5476</TotalTime>
  <Words>1439</Words>
  <Application>Microsoft Office PowerPoint</Application>
  <PresentationFormat>Presentazione su schermo (4:3)</PresentationFormat>
  <Paragraphs>203</Paragraphs>
  <Slides>21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3" baseType="lpstr">
      <vt:lpstr>Modulo</vt:lpstr>
      <vt:lpstr>Equazione</vt:lpstr>
      <vt:lpstr>Distributed Perception and Autonomous  Learning in Swarmanoid</vt:lpstr>
      <vt:lpstr>Outline</vt:lpstr>
      <vt:lpstr>Introduction The Swarmanoid Project</vt:lpstr>
      <vt:lpstr>Introduction Heterogeneous Swarming</vt:lpstr>
      <vt:lpstr>State of the Art - Swarmanoid Robot chaining</vt:lpstr>
      <vt:lpstr>State of the Art – Swarmanoid Eye-bot’s sensor network</vt:lpstr>
      <vt:lpstr>State of the Art – Adaptive Routing Problem statement</vt:lpstr>
      <vt:lpstr>State of the Art – Adaptive Routing Classification of techniques</vt:lpstr>
      <vt:lpstr>Research Proposal Chaining VS “Task-less” Diffusion</vt:lpstr>
      <vt:lpstr>Research Proposal Eye-b0ts as Reward Managers</vt:lpstr>
      <vt:lpstr>Research Proposal Classification of Techniques (Revisited)</vt:lpstr>
      <vt:lpstr>Research Proposal Reinforcement Learning</vt:lpstr>
      <vt:lpstr>Research Proposal Autonomous and Hierarchical Learning</vt:lpstr>
      <vt:lpstr>Research Proposal More than navigation</vt:lpstr>
      <vt:lpstr>Research Proposal Intrinsical Motivation</vt:lpstr>
      <vt:lpstr>Research Proposal Possible implementation in Swarmanoid</vt:lpstr>
      <vt:lpstr>Conclusions</vt:lpstr>
      <vt:lpstr>Conclusions</vt:lpstr>
      <vt:lpstr>References - 1</vt:lpstr>
      <vt:lpstr>References - 2</vt:lpstr>
      <vt:lpstr>Feedback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Perception and Autonomous  Learning in Swarmanoid</dc:title>
  <dc:creator>Eliseo Ferrante</dc:creator>
  <cp:lastModifiedBy>VirtuaSeldon</cp:lastModifiedBy>
  <cp:revision>108</cp:revision>
  <dcterms:created xsi:type="dcterms:W3CDTF">2008-05-11T15:21:32Z</dcterms:created>
  <dcterms:modified xsi:type="dcterms:W3CDTF">2008-05-22T10:28:34Z</dcterms:modified>
</cp:coreProperties>
</file>